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60" r:id="rId2"/>
    <p:sldId id="265" r:id="rId3"/>
    <p:sldId id="262" r:id="rId4"/>
    <p:sldId id="263" r:id="rId5"/>
    <p:sldId id="264" r:id="rId6"/>
    <p:sldId id="268" r:id="rId7"/>
    <p:sldId id="271" r:id="rId8"/>
    <p:sldId id="279" r:id="rId9"/>
    <p:sldId id="266" r:id="rId10"/>
    <p:sldId id="269" r:id="rId11"/>
    <p:sldId id="270" r:id="rId12"/>
    <p:sldId id="275" r:id="rId13"/>
    <p:sldId id="272" r:id="rId14"/>
    <p:sldId id="273" r:id="rId15"/>
    <p:sldId id="274" r:id="rId16"/>
    <p:sldId id="278" r:id="rId17"/>
    <p:sldId id="277" r:id="rId18"/>
    <p:sldId id="256" r:id="rId19"/>
    <p:sldId id="259" r:id="rId20"/>
    <p:sldId id="258" r:id="rId21"/>
    <p:sldId id="2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51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4" autoAdjust="0"/>
    <p:restoredTop sz="94660"/>
  </p:normalViewPr>
  <p:slideViewPr>
    <p:cSldViewPr snapToGrid="0">
      <p:cViewPr varScale="1">
        <p:scale>
          <a:sx n="76" d="100"/>
          <a:sy n="76" d="100"/>
        </p:scale>
        <p:origin x="4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84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75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7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497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1044736" algn="l"/>
              </a:tabLst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lang="en-US" sz="4781" smtClean="0">
                <a:solidFill>
                  <a:srgbClr val="363929"/>
                </a:solidFill>
                <a:effectLst>
                  <a:outerShdw blurRad="25400" dist="25400" dir="2700000" rotWithShape="0">
                    <a:srgbClr val="FFFFFF">
                      <a:alpha val="50000"/>
                    </a:srgbClr>
                  </a:outerShdw>
                </a:effectLst>
              </a:rPr>
              <a:t>Click to edit Master title style</a:t>
            </a:r>
            <a:endParaRPr sz="4781">
              <a:solidFill>
                <a:srgbClr val="363929"/>
              </a:solidFill>
              <a:effectLst>
                <a:outerShdw blurRad="25400" dist="25400" dir="2700000" rotWithShape="0">
                  <a:srgbClr val="FFFFFF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483131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8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12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12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19279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55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19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30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33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49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 lang="ru-RU" smtClean="0"/>
              <a:pPr/>
              <a:t>09.08.2016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841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Глаголы движения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В-(во), вы-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50689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16000" y="644423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1. Вчера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я боялся опоздать на работу, потому что ………. </a:t>
            </a: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н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а пятнадцать минут </a:t>
            </a: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п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озже, чем обычно.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60403" y="682743"/>
            <a:ext cx="12561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0"/>
                <a:solidFill>
                  <a:srgbClr val="08051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вышел</a:t>
            </a:r>
            <a:endParaRPr lang="en-US" sz="2800" b="1" dirty="0">
              <a:ln w="0"/>
              <a:solidFill>
                <a:srgbClr val="08051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16000" y="1892852"/>
            <a:ext cx="10860066" cy="590233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2. Я звонил Фёдору утром, но он уже …………… на работу. </a:t>
            </a:r>
            <a:endParaRPr kumimoji="0" lang="en-IN" sz="28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06879" y="1817476"/>
            <a:ext cx="11078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rgbClr val="08051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ушёл</a:t>
            </a:r>
            <a:endParaRPr lang="en-US" sz="3200" b="1" dirty="0">
              <a:ln w="0"/>
              <a:solidFill>
                <a:srgbClr val="08051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16000" y="2809650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3. </a:t>
            </a:r>
            <a:r>
              <a:rPr lang="ru-RU" sz="32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Поезд пришёл в Казань утром и стоял там полчаса,  из Казани он …………… в 8 часов 17 минут.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16000" y="4360607"/>
            <a:ext cx="10860066" cy="65833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4. Алло! Вы готовы? – Да, да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сейчас ……………!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27224" y="4260171"/>
            <a:ext cx="15749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rgbClr val="08051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выхожу</a:t>
            </a:r>
            <a:endParaRPr lang="en-US" sz="3200" b="1" dirty="0">
              <a:ln w="0"/>
              <a:solidFill>
                <a:srgbClr val="08051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83042" y="-43448"/>
            <a:ext cx="5683802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spc="0" normalizeH="0" baseline="0" dirty="0" smtClean="0">
                <a:ln>
                  <a:noFill/>
                </a:ln>
                <a:solidFill>
                  <a:srgbClr val="363929"/>
                </a:solidFill>
                <a:effectLst/>
                <a:uFillTx/>
                <a:latin typeface="+mn-lt"/>
                <a:ea typeface="+mn-ea"/>
                <a:cs typeface="+mn-cs"/>
                <a:sym typeface="Optima"/>
              </a:rPr>
              <a:t>Л.С. Муравьева</a:t>
            </a:r>
          </a:p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spc="0" normalizeH="0" baseline="0" dirty="0" smtClean="0">
                <a:ln>
                  <a:noFill/>
                </a:ln>
                <a:solidFill>
                  <a:srgbClr val="363929"/>
                </a:solidFill>
                <a:effectLst/>
                <a:uFillTx/>
                <a:latin typeface="+mn-lt"/>
                <a:ea typeface="+mn-ea"/>
                <a:cs typeface="+mn-cs"/>
                <a:sym typeface="Optima"/>
              </a:rPr>
              <a:t>Упражнение 174, стр. 70</a:t>
            </a:r>
            <a:endParaRPr kumimoji="0" lang="ru-RU" sz="2400" b="0" i="0" u="none" strike="noStrike" cap="none" spc="0" normalizeH="0" baseline="0" dirty="0">
              <a:ln>
                <a:noFill/>
              </a:ln>
              <a:solidFill>
                <a:srgbClr val="363929"/>
              </a:solidFill>
              <a:effectLst/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16000" y="5400864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5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. Вы слушали сегодня по радио последние известия?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– Нет, я в это время уже ………………….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309421" y="5894712"/>
            <a:ext cx="11078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rgbClr val="08051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ушёл</a:t>
            </a:r>
            <a:endParaRPr lang="en-US" sz="3200" b="1" dirty="0">
              <a:ln w="0"/>
              <a:solidFill>
                <a:srgbClr val="08051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63222" y="3252094"/>
            <a:ext cx="14091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rgbClr val="08051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вышел</a:t>
            </a:r>
            <a:endParaRPr lang="en-US" sz="3200" b="1" dirty="0">
              <a:ln w="0"/>
              <a:solidFill>
                <a:srgbClr val="08051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9099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 animBg="1"/>
      <p:bldP spid="8" grpId="0"/>
      <p:bldP spid="10" grpId="0" animBg="1"/>
      <p:bldP spid="14" grpId="0" animBg="1"/>
      <p:bldP spid="15" grpId="0"/>
      <p:bldP spid="13" grpId="0" animBg="1"/>
      <p:bldP spid="18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01486" y="795371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6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. Доктор ………………. через минуту;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машина уже стоит у подъезда.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62686" y="795371"/>
            <a:ext cx="19257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rgbClr val="08051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выезжает</a:t>
            </a:r>
            <a:endParaRPr lang="en-US" sz="3200" b="1" dirty="0">
              <a:ln w="0"/>
              <a:solidFill>
                <a:srgbClr val="08051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01486" y="2092823"/>
            <a:ext cx="10860066" cy="1066959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7. Скажите, пожалуйста, с какого аэродрома……………… самолёт в Хабаровск?</a:t>
            </a:r>
            <a:endParaRPr kumimoji="0" lang="en-IN" sz="28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13320" y="1998537"/>
            <a:ext cx="18305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rgbClr val="08051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вылетает</a:t>
            </a:r>
            <a:endParaRPr lang="en-US" sz="3200" b="1" dirty="0">
              <a:ln w="0"/>
              <a:solidFill>
                <a:srgbClr val="08051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04846" y="99407"/>
            <a:ext cx="693406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457200" latinLnBrk="1" hangingPunct="0"/>
            <a:r>
              <a:rPr kumimoji="0" lang="ru-RU" sz="2000" b="0" i="0" u="none" strike="noStrike" cap="none" spc="0" normalizeH="0" baseline="0" dirty="0" smtClean="0">
                <a:ln>
                  <a:noFill/>
                </a:ln>
                <a:solidFill>
                  <a:srgbClr val="363929"/>
                </a:solidFill>
                <a:effectLst/>
                <a:uFillTx/>
                <a:latin typeface="+mn-lt"/>
                <a:ea typeface="+mn-ea"/>
                <a:cs typeface="+mn-cs"/>
                <a:sym typeface="Optima"/>
              </a:rPr>
              <a:t>Л.С. Муравьева, </a:t>
            </a:r>
            <a:r>
              <a:rPr lang="ru-RU" sz="2000" dirty="0">
                <a:solidFill>
                  <a:srgbClr val="363929"/>
                </a:solidFill>
                <a:sym typeface="Optima"/>
              </a:rPr>
              <a:t>Упражнение 174, стр. 70</a:t>
            </a:r>
          </a:p>
        </p:txBody>
      </p:sp>
    </p:spTree>
    <p:extLst>
      <p:ext uri="{BB962C8B-B14F-4D97-AF65-F5344CB8AC3E}">
        <p14:creationId xmlns:p14="http://schemas.microsoft.com/office/powerpoint/2010/main" val="1974565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02129" y="1842407"/>
            <a:ext cx="10096500" cy="2219325"/>
          </a:xfrm>
        </p:spPr>
        <p:txBody>
          <a:bodyPr>
            <a:normAutofit/>
          </a:bodyPr>
          <a:lstStyle/>
          <a:p>
            <a:pPr algn="ctr"/>
            <a:r>
              <a:rPr lang="ru-RU" sz="2700" dirty="0" smtClean="0"/>
              <a:t>Упражнения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приставка в- (во)-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922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03299" y="363191"/>
            <a:ext cx="10506529" cy="6310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Русские глаголы движения с приставками Учебное пособие Екатеринбург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2008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P12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Упражнение 5. Вставьте нужные глаголы с приставкой в- (во-</a:t>
            </a:r>
            <a:r>
              <a:rPr lang="ru-RU" sz="28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).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О 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б р а з е ц: Она ... все вещи в комнату </a:t>
            </a: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Она 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внесла все вещи в комнату. </a:t>
            </a: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indent="-7429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indent="-7429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Мать 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... больного ребенка в кабинет врача. </a:t>
            </a: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indent="-7429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Вдруг 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какая-то птица ... в открытое окно. </a:t>
            </a: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indent="-7429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Мы 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заблудились в лесу, и, чтобы найти дорогу, я ... на старую сосну.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indent="-7429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Никто 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не видел, как змея ... в дом. 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589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7184" y="1553363"/>
            <a:ext cx="10506529" cy="4652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5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Рано утром машина ... в Москву.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6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Я опаздывал и поэтому ... в аудиторию.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7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Когда я ... в здание музея, там было пусто.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8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Дверь открылась, и в комнату ... высокий темноволосый человек.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9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Отец был так увлечён чтением, что не слышал, как я ... в его кабинет.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656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7184" y="1553363"/>
            <a:ext cx="10506529" cy="5347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10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Велосипедист с трудом ... на высокую гору.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11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Вы видели, как белая машина ... в гараж?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12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Когда мы … в лес, было раннее утро.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13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Он всегда ... в аудиторию первым.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14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Рабочие с большим трудом ... пианино на </a:t>
            </a: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четвёртый 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этаж. </a:t>
            </a: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15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. Я смотрю в окно и вижу, как машина отца медленно ... во двор.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782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9127" y="1055024"/>
            <a:ext cx="10506529" cy="5817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dirty="0" smtClean="0"/>
              <a:t>1. Я хочу ……. посылки на </a:t>
            </a:r>
            <a:r>
              <a:rPr lang="ru-RU" sz="3600" dirty="0"/>
              <a:t>почте </a:t>
            </a:r>
            <a:r>
              <a:rPr lang="ru-RU" sz="3600" dirty="0" smtClean="0"/>
              <a:t>10 </a:t>
            </a:r>
            <a:r>
              <a:rPr lang="ru-RU" sz="3600" dirty="0"/>
              <a:t>часов. </a:t>
            </a:r>
            <a:endParaRPr lang="ru-RU" sz="3600" dirty="0" smtClean="0"/>
          </a:p>
          <a:p>
            <a:pPr>
              <a:lnSpc>
                <a:spcPct val="150000"/>
              </a:lnSpc>
            </a:pPr>
            <a:r>
              <a:rPr lang="ru-RU" sz="3600" dirty="0" smtClean="0"/>
              <a:t>2</a:t>
            </a:r>
            <a:r>
              <a:rPr lang="ru-RU" sz="3600" dirty="0"/>
              <a:t>. У нас идёт ремонт квартиры. Всю мебель из комнаты ... в коридор. Мы ... много мусора и ненужных вещей. </a:t>
            </a:r>
            <a:endParaRPr lang="ru-RU" sz="3600" dirty="0" smtClean="0"/>
          </a:p>
          <a:p>
            <a:pPr>
              <a:lnSpc>
                <a:spcPct val="150000"/>
              </a:lnSpc>
            </a:pPr>
            <a:r>
              <a:rPr lang="ru-RU" sz="3600" dirty="0" smtClean="0"/>
              <a:t>3</a:t>
            </a:r>
            <a:r>
              <a:rPr lang="ru-RU" sz="3600" dirty="0"/>
              <a:t>. Весна. Можно ... птицу из клетки на свободу. </a:t>
            </a:r>
            <a:endParaRPr lang="ru-RU" sz="3600" dirty="0" smtClean="0"/>
          </a:p>
          <a:p>
            <a:pPr>
              <a:lnSpc>
                <a:spcPct val="150000"/>
              </a:lnSpc>
            </a:pPr>
            <a:r>
              <a:rPr lang="ru-RU" sz="3600" dirty="0" smtClean="0"/>
              <a:t>4.Библиотекарь </a:t>
            </a:r>
            <a:r>
              <a:rPr lang="ru-RU" sz="3600" dirty="0"/>
              <a:t>быстро ... мне нужные книги. </a:t>
            </a:r>
            <a:endParaRPr lang="ru-RU" sz="3600" dirty="0" smtClean="0"/>
          </a:p>
          <a:p>
            <a:pPr>
              <a:lnSpc>
                <a:spcPct val="150000"/>
              </a:lnSpc>
            </a:pPr>
            <a:r>
              <a:rPr lang="ru-RU" sz="3600" dirty="0" smtClean="0"/>
              <a:t>5</a:t>
            </a:r>
            <a:r>
              <a:rPr lang="ru-RU" sz="3600" dirty="0"/>
              <a:t>. Моя сестра любит ... из книг афоризмы. </a:t>
            </a:r>
            <a:endParaRPr lang="ru-RU" sz="36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348343" y="253164"/>
            <a:ext cx="118436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Стр. 20 Упражнение </a:t>
            </a:r>
            <a:r>
              <a:rPr lang="ru-RU" sz="2800" dirty="0"/>
              <a:t>2. Вставьте нужные глаголы: </a:t>
            </a:r>
            <a:r>
              <a:rPr lang="ru-RU" sz="2800" b="1" dirty="0"/>
              <a:t>выдавать, выпустить, вынести, вылить, выбросить, выписывать, вынуть, выставить. </a:t>
            </a:r>
          </a:p>
        </p:txBody>
      </p:sp>
    </p:spTree>
    <p:extLst>
      <p:ext uri="{BB962C8B-B14F-4D97-AF65-F5344CB8AC3E}">
        <p14:creationId xmlns:p14="http://schemas.microsoft.com/office/powerpoint/2010/main" val="23839379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7184" y="1553363"/>
            <a:ext cx="1050652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6</a:t>
            </a:r>
            <a:r>
              <a:rPr lang="ru-RU" sz="3600" dirty="0"/>
              <a:t>. Цветы стояли в вазе уже 2 дня. Нужно ... старую воду и налить свежую. </a:t>
            </a:r>
            <a:endParaRPr lang="ru-RU" sz="3600" dirty="0" smtClean="0"/>
          </a:p>
          <a:p>
            <a:r>
              <a:rPr lang="ru-RU" sz="3600" dirty="0" smtClean="0"/>
              <a:t>7</a:t>
            </a:r>
            <a:r>
              <a:rPr lang="ru-RU" sz="3600" dirty="0"/>
              <a:t>. Он ... из кармана круглые старинные часы и открыл их крышку. </a:t>
            </a:r>
            <a:endParaRPr lang="ru-RU" sz="3600" dirty="0" smtClean="0"/>
          </a:p>
          <a:p>
            <a:r>
              <a:rPr lang="ru-RU" sz="3600" dirty="0" smtClean="0"/>
              <a:t>8. Мама </a:t>
            </a:r>
            <a:r>
              <a:rPr lang="ru-RU" sz="3600" dirty="0"/>
              <a:t>... все продукты из сумки на стол.</a:t>
            </a:r>
          </a:p>
        </p:txBody>
      </p:sp>
      <p:sp>
        <p:nvSpPr>
          <p:cNvPr id="2" name="Rectangle 1"/>
          <p:cNvSpPr/>
          <p:nvPr/>
        </p:nvSpPr>
        <p:spPr>
          <a:xfrm>
            <a:off x="348343" y="253164"/>
            <a:ext cx="118436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Стр. 20 Упражнение </a:t>
            </a:r>
            <a:r>
              <a:rPr lang="ru-RU" sz="2800" dirty="0"/>
              <a:t>2. Вставьте нужные глаголы: </a:t>
            </a:r>
            <a:r>
              <a:rPr lang="ru-RU" sz="2800" b="1" dirty="0"/>
              <a:t>выдавать, выпустить, вынести, вылить, выбросить, выписывать, вынуть, выставить. </a:t>
            </a:r>
          </a:p>
        </p:txBody>
      </p:sp>
    </p:spTree>
    <p:extLst>
      <p:ext uri="{BB962C8B-B14F-4D97-AF65-F5344CB8AC3E}">
        <p14:creationId xmlns:p14="http://schemas.microsoft.com/office/powerpoint/2010/main" val="3136537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02129" y="1842407"/>
            <a:ext cx="10096500" cy="2219325"/>
          </a:xfrm>
        </p:spPr>
        <p:txBody>
          <a:bodyPr>
            <a:normAutofit/>
          </a:bodyPr>
          <a:lstStyle/>
          <a:p>
            <a:pPr algn="ctr"/>
            <a:r>
              <a:rPr lang="ru-RU" sz="2700" dirty="0" smtClean="0"/>
              <a:t>Упражнения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уйти-выйти</a:t>
            </a:r>
            <a:br>
              <a:rPr lang="ru-RU" dirty="0" smtClean="0"/>
            </a:br>
            <a:r>
              <a:rPr lang="ru-RU" dirty="0" smtClean="0"/>
              <a:t>уехать-выехать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410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52186" y="816963"/>
            <a:ext cx="10860066" cy="65833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1. Вы не знали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как ………….. из этой трудной ситуации?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66800" y="2356223"/>
            <a:ext cx="10860066" cy="59023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2. Мы видели, как с трудом  ……………….. Иван из туннеля.</a:t>
            </a:r>
            <a:r>
              <a:rPr kumimoji="0" lang="ru-RU" sz="28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sym typeface="Optima"/>
              </a:rPr>
              <a:t> </a:t>
            </a:r>
            <a:endParaRPr kumimoji="0" lang="en-IN" sz="28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93940" y="3580016"/>
            <a:ext cx="10860066" cy="12031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3. </a:t>
            </a:r>
            <a:r>
              <a:rPr lang="ru-RU" sz="32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У нас из деревни уже ………………. почти все            молодые мужчины на фронт.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66800" y="5138175"/>
            <a:ext cx="10860066" cy="12031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4. Я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сейчас…………….… из этого здания и покупаю вам </a:t>
            </a:r>
            <a:r>
              <a:rPr kumimoji="0" lang="en-US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 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обед.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093940" y="-1596400"/>
            <a:ext cx="10096500" cy="2219691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1044736" algn="l"/>
              </a:tabLst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уйти-выйти</a:t>
            </a:r>
            <a:r>
              <a:rPr lang="en-US" dirty="0" smtClean="0"/>
              <a:t>      </a:t>
            </a:r>
            <a:r>
              <a:rPr lang="ru-RU" dirty="0" smtClean="0"/>
              <a:t>уехать-выехать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70052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0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343" y="1609385"/>
            <a:ext cx="9144000" cy="306711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80513"/>
                </a:solidFill>
              </a:rPr>
              <a:t>Значение 1. </a:t>
            </a:r>
            <a:r>
              <a:rPr lang="ru-RU" dirty="0" smtClean="0">
                <a:solidFill>
                  <a:srgbClr val="080513"/>
                </a:solidFill>
              </a:rPr>
              <a:t/>
            </a:r>
            <a:br>
              <a:rPr lang="ru-RU" dirty="0" smtClean="0">
                <a:solidFill>
                  <a:srgbClr val="080513"/>
                </a:solidFill>
              </a:rPr>
            </a:br>
            <a:r>
              <a:rPr lang="ru-RU" dirty="0" smtClean="0">
                <a:solidFill>
                  <a:srgbClr val="080513"/>
                </a:solidFill>
              </a:rPr>
              <a:t/>
            </a:r>
            <a:br>
              <a:rPr lang="ru-RU" dirty="0" smtClean="0">
                <a:solidFill>
                  <a:srgbClr val="080513"/>
                </a:solidFill>
              </a:rPr>
            </a:br>
            <a:r>
              <a:rPr lang="ru-RU" dirty="0" smtClean="0">
                <a:solidFill>
                  <a:srgbClr val="080513"/>
                </a:solidFill>
              </a:rPr>
              <a:t>Он вошёл в комнату.</a:t>
            </a:r>
            <a:br>
              <a:rPr lang="ru-RU" dirty="0" smtClean="0">
                <a:solidFill>
                  <a:srgbClr val="080513"/>
                </a:solidFill>
              </a:rPr>
            </a:br>
            <a:r>
              <a:rPr lang="ru-RU" dirty="0">
                <a:solidFill>
                  <a:srgbClr val="080513"/>
                </a:solidFill>
              </a:rPr>
              <a:t/>
            </a:r>
            <a:br>
              <a:rPr lang="ru-RU" dirty="0">
                <a:solidFill>
                  <a:srgbClr val="080513"/>
                </a:solidFill>
              </a:rPr>
            </a:br>
            <a:r>
              <a:rPr lang="ru-RU" dirty="0" smtClean="0">
                <a:solidFill>
                  <a:srgbClr val="080513"/>
                </a:solidFill>
              </a:rPr>
              <a:t>Он вышел из комнаты. </a:t>
            </a:r>
            <a:endParaRPr lang="ru-RU" dirty="0">
              <a:solidFill>
                <a:srgbClr val="0805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8964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93940" y="544548"/>
            <a:ext cx="10860066" cy="12031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1. Рая стала собирать свои платья и книги. С тяжелым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чемоданом ………………… </a:t>
            </a:r>
            <a:r>
              <a:rPr lang="ru-RU" sz="3200" dirty="0"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н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а улицу.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108554" y="2049756"/>
            <a:ext cx="10860066" cy="12031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2. Когда отец ………………… по делам, он откладывал счеты и читал книги.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93940" y="3580016"/>
            <a:ext cx="10860066" cy="12031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3. ………………. и главный конструктор. Он ……………...куда-то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на юг, на грязи, лечить свой ревматизм.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66800" y="5138175"/>
            <a:ext cx="10860066" cy="120316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4. Я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…………… из машины и выбрасываю на траву рюкзаки, свой и Ленькин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</p:spTree>
    <p:extLst>
      <p:ext uri="{BB962C8B-B14F-4D97-AF65-F5344CB8AC3E}">
        <p14:creationId xmlns:p14="http://schemas.microsoft.com/office/powerpoint/2010/main" val="25041518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0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5316" y="1942578"/>
            <a:ext cx="9980682" cy="1096962"/>
          </a:xfrm>
        </p:spPr>
        <p:txBody>
          <a:bodyPr>
            <a:normAutofit/>
          </a:bodyPr>
          <a:lstStyle/>
          <a:p>
            <a:r>
              <a:rPr lang="en-IN" sz="5400" dirty="0"/>
              <a:t>f</a:t>
            </a:r>
            <a:r>
              <a:rPr lang="en-IN" sz="5400" dirty="0" smtClean="0"/>
              <a:t>aculty.jnu.ac.in/</a:t>
            </a:r>
            <a:r>
              <a:rPr lang="en-IN" sz="5400" dirty="0" err="1" smtClean="0"/>
              <a:t>sonusaini</a:t>
            </a:r>
            <a:r>
              <a:rPr lang="en-IN" sz="5400" dirty="0" smtClean="0"/>
              <a:t>/</a:t>
            </a:r>
            <a:endParaRPr lang="en-IN" sz="5400" dirty="0"/>
          </a:p>
        </p:txBody>
      </p:sp>
    </p:spTree>
    <p:extLst>
      <p:ext uri="{BB962C8B-B14F-4D97-AF65-F5344CB8AC3E}">
        <p14:creationId xmlns:p14="http://schemas.microsoft.com/office/powerpoint/2010/main" val="27634636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16000" y="916838"/>
            <a:ext cx="10860066" cy="65833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1. Автоколонна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………………. за черту города.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56297" y="862914"/>
            <a:ext cx="16930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выехала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16000" y="1654489"/>
            <a:ext cx="10860066" cy="1066959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2. Когда шкаф  ………………….. в квартиру,                                   наша кошка ……………………… в открытую дверь. </a:t>
            </a:r>
            <a:r>
              <a:rPr kumimoji="0" lang="ru-RU" sz="28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sym typeface="Optima"/>
              </a:rPr>
              <a:t> </a:t>
            </a:r>
            <a:endParaRPr kumimoji="0" lang="en-IN" sz="28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0474" y="1597649"/>
            <a:ext cx="143661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внесли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16000" y="2809650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3. </a:t>
            </a:r>
            <a:r>
              <a:rPr lang="ru-RU" sz="32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Я слышал, как хлопнула входная дверь:                          кто-то …………... в подъезд.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16000" y="4088192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4. В вагонах поезда зажгли свет:                                               поезд ………………………. в туннель.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04923" y="4590838"/>
            <a:ext cx="282679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вошел</a:t>
            </a:r>
            <a:r>
              <a:rPr lang="en-US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въехал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37844" y="28271"/>
            <a:ext cx="5683802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spc="0" normalizeH="0" baseline="0" dirty="0" smtClean="0">
                <a:ln>
                  <a:noFill/>
                </a:ln>
                <a:solidFill>
                  <a:srgbClr val="363929"/>
                </a:solidFill>
                <a:effectLst/>
                <a:uFillTx/>
                <a:latin typeface="+mn-lt"/>
                <a:ea typeface="+mn-ea"/>
                <a:cs typeface="+mn-cs"/>
                <a:sym typeface="Optima"/>
              </a:rPr>
              <a:t>Л.С. Муравьева</a:t>
            </a:r>
          </a:p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spc="0" normalizeH="0" baseline="0" dirty="0" smtClean="0">
                <a:ln>
                  <a:noFill/>
                </a:ln>
                <a:solidFill>
                  <a:srgbClr val="363929"/>
                </a:solidFill>
                <a:effectLst/>
                <a:uFillTx/>
                <a:latin typeface="+mn-lt"/>
                <a:ea typeface="+mn-ea"/>
                <a:cs typeface="+mn-cs"/>
                <a:sym typeface="Optima"/>
              </a:rPr>
              <a:t>Упражнение 165, стр. 68</a:t>
            </a:r>
            <a:endParaRPr kumimoji="0" lang="ru-RU" sz="2400" b="0" i="0" u="none" strike="noStrike" cap="none" spc="0" normalizeH="0" baseline="0" dirty="0">
              <a:ln>
                <a:noFill/>
              </a:ln>
              <a:solidFill>
                <a:srgbClr val="363929"/>
              </a:solidFill>
              <a:effectLst/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16000" y="5400864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5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. Когда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из комнаты ……………… лишнюю мебель, стало просторнее.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51444" y="5348612"/>
            <a:ext cx="172835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вынесли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88564" y="2020936"/>
            <a:ext cx="13404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вошла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45988" y="3324172"/>
            <a:ext cx="13386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вошел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35729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 animBg="1"/>
      <p:bldP spid="8" grpId="0"/>
      <p:bldP spid="10" grpId="0" animBg="1"/>
      <p:bldP spid="14" grpId="0" animBg="1"/>
      <p:bldP spid="15" grpId="0"/>
      <p:bldP spid="13" grpId="0" animBg="1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16000" y="461541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6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. Дверь в кабинет отца открылась, и в коридор            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……………….отец.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3819" y="916957"/>
            <a:ext cx="14091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вышел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16000" y="1758993"/>
            <a:ext cx="10860066" cy="1066959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7. Павел открыл ключом дверь квартиры, и мы ………………….. в небольшой коридор </a:t>
            </a:r>
            <a:endParaRPr kumimoji="0" lang="en-IN" sz="28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455071" y="1683617"/>
            <a:ext cx="13676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вошли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16000" y="2914154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8. Дети каждое лето</a:t>
            </a:r>
            <a:r>
              <a:rPr lang="ru-RU" sz="32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 ………………………. на дачу или в спортивные лагеря.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16000" y="4192696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9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. Я вижу,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как из дома 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……………………….маленькая    старушка с хозяйственной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 сумкой в руке.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13791" y="4179396"/>
            <a:ext cx="33831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выходит</a:t>
            </a:r>
            <a:r>
              <a:rPr lang="en-US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вышла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04846" y="99407"/>
            <a:ext cx="693406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spc="0" normalizeH="0" baseline="0" dirty="0" smtClean="0">
                <a:ln>
                  <a:noFill/>
                </a:ln>
                <a:solidFill>
                  <a:srgbClr val="363929"/>
                </a:solidFill>
                <a:effectLst/>
                <a:uFillTx/>
                <a:latin typeface="+mn-lt"/>
                <a:ea typeface="+mn-ea"/>
                <a:cs typeface="+mn-cs"/>
                <a:sym typeface="Optima"/>
              </a:rPr>
              <a:t>Л.С. Муравьева,  Упражнение 165, стр. 68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363929"/>
              </a:solidFill>
              <a:effectLst/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16000" y="5505368"/>
            <a:ext cx="10860066" cy="120316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10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. Мы купили в кассе билеты и</a:t>
            </a:r>
            <a:r>
              <a:rPr kumimoji="0" lang="ru-RU" sz="3200" b="0" i="0" u="none" strike="noStrike" cap="none" spc="0" normalizeH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…………………………. </a:t>
            </a:r>
            <a:r>
              <a:rPr lang="ru-RU" sz="32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в фойе кинотеатра. 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455724" y="5471238"/>
            <a:ext cx="13676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вошли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58297" y="2901328"/>
            <a:ext cx="20275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выезжают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97108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 animBg="1"/>
      <p:bldP spid="8" grpId="0"/>
      <p:bldP spid="10" grpId="0" animBg="1"/>
      <p:bldP spid="14" grpId="0" animBg="1"/>
      <p:bldP spid="15" grpId="0"/>
      <p:bldP spid="13" grpId="0" animBg="1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107440" y="1481759"/>
            <a:ext cx="10860066" cy="658336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11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. Вы ………………. </a:t>
            </a:r>
            <a:r>
              <a:rPr lang="ru-RU" sz="32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н</a:t>
            </a:r>
            <a:r>
              <a:rPr kumimoji="0" lang="ru-RU" sz="32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Optima"/>
              </a:rPr>
              <a:t>а следующей остановке?</a:t>
            </a:r>
            <a:endParaRPr kumimoji="0" lang="en-IN" sz="32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Opti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39582" y="1390318"/>
            <a:ext cx="19057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выходите</a:t>
            </a:r>
            <a:endParaRPr lang="en-US" sz="32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04846" y="99407"/>
            <a:ext cx="693406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spc="0" normalizeH="0" baseline="0" dirty="0" smtClean="0">
                <a:ln>
                  <a:noFill/>
                </a:ln>
                <a:solidFill>
                  <a:srgbClr val="363929"/>
                </a:solidFill>
                <a:effectLst/>
                <a:uFillTx/>
                <a:latin typeface="+mn-lt"/>
                <a:ea typeface="+mn-ea"/>
                <a:cs typeface="+mn-cs"/>
                <a:sym typeface="Optima"/>
              </a:rPr>
              <a:t>Л.С. Муравьева,  Упражнение 165, стр. 68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363929"/>
              </a:solidFill>
              <a:effectLst/>
              <a:uFillTx/>
              <a:latin typeface="+mn-lt"/>
              <a:ea typeface="+mn-ea"/>
              <a:cs typeface="+mn-cs"/>
              <a:sym typeface="Optima"/>
            </a:endParaRPr>
          </a:p>
        </p:txBody>
      </p:sp>
    </p:spTree>
    <p:extLst>
      <p:ext uri="{BB962C8B-B14F-4D97-AF65-F5344CB8AC3E}">
        <p14:creationId xmlns:p14="http://schemas.microsoft.com/office/powerpoint/2010/main" val="33455733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4555" y="1435213"/>
            <a:ext cx="9144000" cy="1821656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Мое домашнее задание. </a:t>
            </a:r>
            <a:endParaRPr lang="ru-RU" sz="4400" dirty="0"/>
          </a:p>
        </p:txBody>
      </p:sp>
      <p:pic>
        <p:nvPicPr>
          <p:cNvPr id="3" name="Picture 2" descr="http://extend.schoolwires.com/ClipartGallery/images/3296415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900" y="3759200"/>
            <a:ext cx="2895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3654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Вы выходите на следующей остановке?</a:t>
            </a:r>
            <a:endParaRPr lang="ru-RU" sz="3200" dirty="0"/>
          </a:p>
        </p:txBody>
      </p:sp>
      <p:sp>
        <p:nvSpPr>
          <p:cNvPr id="3" name="Rectangle 2"/>
          <p:cNvSpPr/>
          <p:nvPr/>
        </p:nvSpPr>
        <p:spPr>
          <a:xfrm>
            <a:off x="713985" y="1872276"/>
            <a:ext cx="99206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Ехать на теплоходе (теплоходом</a:t>
            </a:r>
            <a:r>
              <a:rPr lang="ru-RU" sz="4000" dirty="0" smtClean="0"/>
              <a:t>).</a:t>
            </a:r>
          </a:p>
          <a:p>
            <a:r>
              <a:rPr lang="ru-RU" sz="4000" dirty="0" smtClean="0"/>
              <a:t>Ехать </a:t>
            </a:r>
            <a:r>
              <a:rPr lang="ru-RU" sz="4000" dirty="0"/>
              <a:t>в поезде, на поезде (поездом). </a:t>
            </a:r>
            <a:endParaRPr lang="ru-RU" sz="4000" dirty="0" smtClean="0"/>
          </a:p>
          <a:p>
            <a:r>
              <a:rPr lang="ru-RU" sz="4000" dirty="0" smtClean="0"/>
              <a:t>Ехать </a:t>
            </a:r>
            <a:r>
              <a:rPr lang="ru-RU" sz="4000" dirty="0"/>
              <a:t>в автобусе, на автобусе (автобусом</a:t>
            </a:r>
            <a:r>
              <a:rPr lang="ru-RU" sz="4000" dirty="0" smtClean="0"/>
              <a:t>).</a:t>
            </a:r>
          </a:p>
          <a:p>
            <a:r>
              <a:rPr lang="ru-RU" sz="4000" dirty="0"/>
              <a:t>Ехать в машине, на машине (машиной).</a:t>
            </a:r>
          </a:p>
        </p:txBody>
      </p:sp>
    </p:spTree>
    <p:extLst>
      <p:ext uri="{BB962C8B-B14F-4D97-AF65-F5344CB8AC3E}">
        <p14:creationId xmlns:p14="http://schemas.microsoft.com/office/powerpoint/2010/main" val="18105384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Вы выходите на следующей остановке?</a:t>
            </a:r>
            <a:endParaRPr lang="ru-RU" sz="3200" dirty="0"/>
          </a:p>
        </p:txBody>
      </p:sp>
      <p:sp>
        <p:nvSpPr>
          <p:cNvPr id="4" name="Rectangle 3"/>
          <p:cNvSpPr/>
          <p:nvPr/>
        </p:nvSpPr>
        <p:spPr>
          <a:xfrm>
            <a:off x="638828" y="1921047"/>
            <a:ext cx="110980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Lucida Grande"/>
              </a:rPr>
              <a:t>Потому, что здесь важно где, а не куда. Подчеркивается </a:t>
            </a:r>
            <a:r>
              <a:rPr lang="ru-RU" sz="2800" b="1" dirty="0">
                <a:solidFill>
                  <a:srgbClr val="333333"/>
                </a:solidFill>
                <a:latin typeface="Lucida Grande"/>
              </a:rPr>
              <a:t>место события</a:t>
            </a:r>
            <a:r>
              <a:rPr lang="ru-RU" sz="2800" dirty="0">
                <a:solidFill>
                  <a:srgbClr val="333333"/>
                </a:solidFill>
                <a:latin typeface="Lucida Grande"/>
              </a:rPr>
              <a:t>, а не направление </a:t>
            </a:r>
            <a:r>
              <a:rPr lang="ru-RU" sz="2800" dirty="0" smtClean="0">
                <a:solidFill>
                  <a:srgbClr val="333333"/>
                </a:solidFill>
                <a:latin typeface="Lucida Grande"/>
              </a:rPr>
              <a:t>движения</a:t>
            </a:r>
          </a:p>
          <a:p>
            <a:endParaRPr lang="ru-RU" sz="2800" dirty="0">
              <a:solidFill>
                <a:srgbClr val="333333"/>
              </a:solidFill>
              <a:latin typeface="Lucida Grande"/>
            </a:endParaRPr>
          </a:p>
          <a:p>
            <a:r>
              <a:rPr lang="ru-RU" sz="2800" dirty="0"/>
              <a:t>Выходить можно </a:t>
            </a:r>
            <a:br>
              <a:rPr lang="ru-RU" sz="2800" dirty="0"/>
            </a:br>
            <a:r>
              <a:rPr lang="ru-RU" sz="2800" dirty="0"/>
              <a:t>- куда + </a:t>
            </a:r>
            <a:r>
              <a:rPr lang="ru-RU" sz="2800" dirty="0" err="1"/>
              <a:t>Acc</a:t>
            </a:r>
            <a:r>
              <a:rPr lang="ru-RU" sz="2800" dirty="0"/>
              <a:t>., </a:t>
            </a:r>
            <a:br>
              <a:rPr lang="ru-RU" sz="2800" dirty="0"/>
            </a:br>
            <a:r>
              <a:rPr lang="ru-RU" sz="2800" dirty="0"/>
              <a:t>- откуда + </a:t>
            </a:r>
            <a:r>
              <a:rPr lang="ru-RU" sz="2800" dirty="0" err="1"/>
              <a:t>Gen</a:t>
            </a:r>
            <a:r>
              <a:rPr lang="ru-RU" sz="2800" dirty="0"/>
              <a:t>., </a:t>
            </a:r>
            <a:br>
              <a:rPr lang="ru-RU" sz="2800" dirty="0"/>
            </a:br>
            <a:r>
              <a:rPr lang="ru-RU" sz="2800" dirty="0"/>
              <a:t>- где + </a:t>
            </a:r>
            <a:r>
              <a:rPr lang="ru-RU" sz="2800" dirty="0" err="1"/>
              <a:t>Prep</a:t>
            </a:r>
            <a:r>
              <a:rPr lang="ru-RU" sz="2800" dirty="0"/>
              <a:t>., + </a:t>
            </a:r>
            <a:r>
              <a:rPr lang="ru-RU" sz="2800" dirty="0" err="1"/>
              <a:t>Instr</a:t>
            </a:r>
            <a:r>
              <a:rPr lang="ru-RU" sz="2800" dirty="0"/>
              <a:t>., + </a:t>
            </a:r>
            <a:r>
              <a:rPr lang="ru-RU" sz="2800" dirty="0" err="1"/>
              <a:t>Gen</a:t>
            </a:r>
            <a:r>
              <a:rPr lang="ru-RU" sz="2800" dirty="0"/>
              <a:t>., </a:t>
            </a:r>
            <a:br>
              <a:rPr lang="ru-RU" sz="2800" dirty="0"/>
            </a:br>
            <a:r>
              <a:rPr lang="ru-RU" sz="2800" dirty="0"/>
              <a:t>- к кому + </a:t>
            </a:r>
            <a:r>
              <a:rPr lang="ru-RU" sz="2800" dirty="0" err="1"/>
              <a:t>Dat</a:t>
            </a:r>
            <a:r>
              <a:rPr lang="ru-RU" sz="2800" dirty="0"/>
              <a:t>. </a:t>
            </a:r>
            <a:endParaRPr lang="ru-RU" sz="2800" dirty="0" smtClean="0"/>
          </a:p>
          <a:p>
            <a:r>
              <a:rPr lang="ru-RU" sz="2800" dirty="0"/>
              <a:t> за кем или за чем + </a:t>
            </a:r>
            <a:r>
              <a:rPr lang="ru-RU" sz="2800" dirty="0" err="1"/>
              <a:t>Instr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 "Ты выходишь за Таней" - т.е., сначала выходит Таня, а за ней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73756" y="1423633"/>
            <a:ext cx="6639560" cy="454025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11</a:t>
            </a:r>
            <a:r>
              <a:rPr kumimoji="0" lang="ru-RU" sz="20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sym typeface="Optima"/>
              </a:rPr>
              <a:t>. Вы ………………. </a:t>
            </a:r>
            <a:r>
              <a:rPr lang="ru-RU" sz="2000" dirty="0"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sym typeface="Optima"/>
              </a:rPr>
              <a:t>н</a:t>
            </a:r>
            <a:r>
              <a:rPr kumimoji="0" lang="ru-RU" sz="2000" b="0" i="0" u="none" strike="noStrike" cap="none" spc="0" normalizeH="0" baseline="0" dirty="0" smtClean="0">
                <a:ln>
                  <a:noFill/>
                </a:ln>
                <a:solidFill>
                  <a:srgbClr val="080513"/>
                </a:solidFill>
                <a:effectLst>
                  <a:outerShdw blurRad="254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sym typeface="Optima"/>
              </a:rPr>
              <a:t>а следующей остановке?</a:t>
            </a:r>
            <a:endParaRPr kumimoji="0" lang="en-IN" sz="2000" b="0" i="0" u="none" strike="noStrike" cap="none" spc="0" normalizeH="0" baseline="0" dirty="0">
              <a:ln>
                <a:noFill/>
              </a:ln>
              <a:solidFill>
                <a:srgbClr val="080513"/>
              </a:solidFill>
              <a:effectLst>
                <a:outerShdw blurRad="25400" dist="12700" dir="5400000" rotWithShape="0">
                  <a:srgbClr val="000000">
                    <a:alpha val="50000"/>
                  </a:srgbClr>
                </a:outerShdw>
              </a:effectLst>
              <a:uFillTx/>
              <a:sym typeface="Optim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75261" y="1380244"/>
            <a:ext cx="125912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выходите</a:t>
            </a:r>
            <a:endParaRPr lang="en-US" sz="2000" b="1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14113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343" y="1609385"/>
            <a:ext cx="9144000" cy="306711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80513"/>
                </a:solidFill>
              </a:rPr>
              <a:t>Значение 2. </a:t>
            </a:r>
            <a:r>
              <a:rPr lang="ru-RU" dirty="0" smtClean="0">
                <a:solidFill>
                  <a:srgbClr val="080513"/>
                </a:solidFill>
              </a:rPr>
              <a:t/>
            </a:r>
            <a:br>
              <a:rPr lang="ru-RU" dirty="0" smtClean="0">
                <a:solidFill>
                  <a:srgbClr val="080513"/>
                </a:solidFill>
              </a:rPr>
            </a:br>
            <a:r>
              <a:rPr lang="ru-RU" dirty="0" smtClean="0">
                <a:solidFill>
                  <a:srgbClr val="080513"/>
                </a:solidFill>
              </a:rPr>
              <a:t/>
            </a:r>
            <a:br>
              <a:rPr lang="ru-RU" dirty="0" smtClean="0">
                <a:solidFill>
                  <a:srgbClr val="080513"/>
                </a:solidFill>
              </a:rPr>
            </a:br>
            <a:r>
              <a:rPr lang="ru-RU" dirty="0" smtClean="0">
                <a:solidFill>
                  <a:srgbClr val="080513"/>
                </a:solidFill>
              </a:rPr>
              <a:t>Я выхожу через 5 минут.</a:t>
            </a:r>
            <a:br>
              <a:rPr lang="ru-RU" dirty="0" smtClean="0">
                <a:solidFill>
                  <a:srgbClr val="080513"/>
                </a:solidFill>
              </a:rPr>
            </a:br>
            <a:endParaRPr lang="ru-RU" dirty="0">
              <a:solidFill>
                <a:srgbClr val="0805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8393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AA9416C9-C7F7-4D64-BBEB-1D7144DF6A8A}" vid="{F8E41E17-85E5-4DBD-BAAE-5A6E0088AE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759</TotalTime>
  <Words>919</Words>
  <Application>Microsoft Office PowerPoint</Application>
  <PresentationFormat>Widescreen</PresentationFormat>
  <Paragraphs>102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Euphemia</vt:lpstr>
      <vt:lpstr>Lucida Grande</vt:lpstr>
      <vt:lpstr>Mangal</vt:lpstr>
      <vt:lpstr>Optima</vt:lpstr>
      <vt:lpstr>Plantagenet Cherokee</vt:lpstr>
      <vt:lpstr>Wingdings</vt:lpstr>
      <vt:lpstr>Theme1</vt:lpstr>
      <vt:lpstr>Глаголы движения</vt:lpstr>
      <vt:lpstr>Значение 1.   Он вошёл в комнату.  Он вышел из комнаты. </vt:lpstr>
      <vt:lpstr>PowerPoint Presentation</vt:lpstr>
      <vt:lpstr>PowerPoint Presentation</vt:lpstr>
      <vt:lpstr>PowerPoint Presentation</vt:lpstr>
      <vt:lpstr>Мое домашнее задание. </vt:lpstr>
      <vt:lpstr>Вы выходите на следующей остановке?</vt:lpstr>
      <vt:lpstr>Вы выходите на следующей остановке?</vt:lpstr>
      <vt:lpstr>Значение 2.   Я выхожу через 5 минут. </vt:lpstr>
      <vt:lpstr>PowerPoint Presentation</vt:lpstr>
      <vt:lpstr>PowerPoint Presentation</vt:lpstr>
      <vt:lpstr>Упражнения  приставка в- (во)-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Упражнения  уйти-выйти уехать-выехать</vt:lpstr>
      <vt:lpstr>PowerPoint Presentation</vt:lpstr>
      <vt:lpstr>PowerPoint Presentation</vt:lpstr>
      <vt:lpstr>faculty.jnu.ac.in/sonusaini/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уйти-выйти, уехать-выехать</dc:title>
  <dc:creator>cohy cah</dc:creator>
  <cp:lastModifiedBy>Ssaini</cp:lastModifiedBy>
  <cp:revision>30</cp:revision>
  <dcterms:created xsi:type="dcterms:W3CDTF">2014-09-01T20:53:17Z</dcterms:created>
  <dcterms:modified xsi:type="dcterms:W3CDTF">2016-08-09T05:29:47Z</dcterms:modified>
</cp:coreProperties>
</file>