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omments/comment3.xml" ContentType="application/vnd.openxmlformats-officedocument.presentationml.comment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7" r:id="rId2"/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86" r:id="rId19"/>
    <p:sldId id="272" r:id="rId20"/>
    <p:sldId id="273" r:id="rId21"/>
    <p:sldId id="274" r:id="rId22"/>
    <p:sldId id="275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289" r:id="rId35"/>
    <p:sldId id="290" r:id="rId36"/>
    <p:sldId id="303" r:id="rId37"/>
    <p:sldId id="30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ону Сайни" initials="СС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702" autoAdjust="0"/>
    <p:restoredTop sz="94660"/>
  </p:normalViewPr>
  <p:slideViewPr>
    <p:cSldViewPr>
      <p:cViewPr varScale="1">
        <p:scale>
          <a:sx n="69" d="100"/>
          <a:sy n="69" d="100"/>
        </p:scale>
        <p:origin x="-16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2-24T21:29:09.096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2-24T21:29:09.096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2-24T21:29:09.096" idx="1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D3257-BDD3-415E-9540-94BD86659457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AAC4C-6406-4263-A6A8-404FC3B62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DBA95-984C-4253-A2CB-E81BE1046CF4}" type="slidenum">
              <a:rPr lang="en-US"/>
              <a:pPr/>
              <a:t>23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DB3B6-ABCB-48F4-9032-33C6E61C2B6D}" type="slidenum">
              <a:rPr lang="en-US"/>
              <a:pPr/>
              <a:t>32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54DA4-FA07-4A66-B27E-8B7042DC97EA}" type="slidenum">
              <a:rPr lang="en-US"/>
              <a:pPr/>
              <a:t>33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AAC4C-6406-4263-A6A8-404FC3B62E8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BFE73-379D-43D7-AE64-5ED7062A2F6D}" type="slidenum">
              <a:rPr lang="en-US"/>
              <a:pPr/>
              <a:t>24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6AAC4-42B9-4486-82E4-5BA006740606}" type="slidenum">
              <a:rPr lang="en-US"/>
              <a:pPr/>
              <a:t>25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EC701-1562-4216-A304-36EFA03F0F59}" type="slidenum">
              <a:rPr lang="en-US"/>
              <a:pPr/>
              <a:t>26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1AABF-306A-41F3-BF86-0F0FF67B6E98}" type="slidenum">
              <a:rPr lang="en-US"/>
              <a:pPr/>
              <a:t>27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59797-F9EA-475B-BAD6-39A8F08BE546}" type="slidenum">
              <a:rPr lang="en-US"/>
              <a:pPr/>
              <a:t>28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327DF-F079-4A98-A9B0-7942D192F0FE}" type="slidenum">
              <a:rPr lang="en-US"/>
              <a:pPr/>
              <a:t>29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A0731-3067-4CD2-8057-0F93FC581C56}" type="slidenum">
              <a:rPr lang="en-US"/>
              <a:pPr/>
              <a:t>30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D6B62-BB5E-479A-8003-60C370B62FF0}" type="slidenum">
              <a:rPr lang="en-US"/>
              <a:pPr/>
              <a:t>31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2AF2-2F95-4D73-8916-DEAFBE1154A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6EB3-3940-48E0-90C2-A0E2D2B9A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2AF2-2F95-4D73-8916-DEAFBE1154A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6EB3-3940-48E0-90C2-A0E2D2B9A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2AF2-2F95-4D73-8916-DEAFBE1154A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6EB3-3940-48E0-90C2-A0E2D2B9A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ED09BF-A5C5-4A9F-BB7B-5F9677EAA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7259E9-EDEB-412F-92CD-213B37A4A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2AF2-2F95-4D73-8916-DEAFBE1154A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6EB3-3940-48E0-90C2-A0E2D2B9A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2AF2-2F95-4D73-8916-DEAFBE1154A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096EB3-3940-48E0-90C2-A0E2D2B9A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2AF2-2F95-4D73-8916-DEAFBE1154A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6EB3-3940-48E0-90C2-A0E2D2B9A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2AF2-2F95-4D73-8916-DEAFBE1154A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6EB3-3940-48E0-90C2-A0E2D2B9A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2AF2-2F95-4D73-8916-DEAFBE1154A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6EB3-3940-48E0-90C2-A0E2D2B9A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2AF2-2F95-4D73-8916-DEAFBE1154A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6EB3-3940-48E0-90C2-A0E2D2B9A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2AF2-2F95-4D73-8916-DEAFBE1154A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6EB3-3940-48E0-90C2-A0E2D2B9A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2AF2-2F95-4D73-8916-DEAFBE1154A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6EB3-3940-48E0-90C2-A0E2D2B9A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 bright="46000" contrast="55000"/>
          </a:blip>
          <a:srcRect/>
          <a:tile tx="0" ty="0" sx="88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672AF2-2F95-4D73-8916-DEAFBE1154A8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096EB3-3940-48E0-90C2-A0E2D2B9A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comments" Target="../comments/comment1.x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comments" Target="../comments/comment2.x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comments" Target="../comments/comment3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214282" y="1071546"/>
            <a:ext cx="8715436" cy="5500726"/>
          </a:xfrm>
          <a:prstGeom prst="doubleWave">
            <a:avLst>
              <a:gd name="adj1" fmla="val 6250"/>
              <a:gd name="adj2" fmla="val 31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quick revision of:</a:t>
            </a:r>
          </a:p>
          <a:p>
            <a:pPr algn="ctr"/>
            <a:endParaRPr lang="en-US" dirty="0" smtClean="0"/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Nominative Case: </a:t>
            </a:r>
          </a:p>
          <a:p>
            <a:pPr algn="ctr"/>
            <a:r>
              <a:rPr lang="en-US" dirty="0" smtClean="0"/>
              <a:t>Nouns, Personal Pronouns, Possessive Pronouns, Adjectives  (singular &amp; Plural)</a:t>
            </a:r>
          </a:p>
          <a:p>
            <a:pPr algn="ctr"/>
            <a:endParaRPr lang="en-US" sz="4000" baseline="-25000" dirty="0" smtClean="0"/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Prepositional Case: </a:t>
            </a:r>
          </a:p>
          <a:p>
            <a:pPr algn="ctr"/>
            <a:r>
              <a:rPr lang="en-US" dirty="0" smtClean="0"/>
              <a:t>Nouns  (Singular), Personal Pronouns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Accusative Case: </a:t>
            </a:r>
          </a:p>
          <a:p>
            <a:pPr algn="ctr"/>
            <a:r>
              <a:rPr lang="en-US" dirty="0" smtClean="0"/>
              <a:t>Nouns (Singular), </a:t>
            </a:r>
          </a:p>
          <a:p>
            <a:pPr algn="ctr"/>
            <a:r>
              <a:rPr lang="en-US" dirty="0" smtClean="0"/>
              <a:t>and other aspects</a:t>
            </a:r>
            <a:endParaRPr lang="ru-RU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flipV="1">
            <a:off x="7072330" y="0"/>
            <a:ext cx="1700209" cy="1614487"/>
            <a:chOff x="1632" y="1248"/>
            <a:chExt cx="2682" cy="2286"/>
          </a:xfrm>
        </p:grpSpPr>
        <p:sp>
          <p:nvSpPr>
            <p:cNvPr id="18439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18440" name="AutoShape 8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18441" name="AutoShape 9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0"/>
            <a:ext cx="5572164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B.A.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Hons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Russian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en-US" sz="4400" b="1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Year, I Semester 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214282" y="1142984"/>
            <a:ext cx="8715436" cy="5286412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39901" y="1857364"/>
            <a:ext cx="2303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пальт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9901" y="2791422"/>
            <a:ext cx="207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39901" y="3674938"/>
            <a:ext cx="2082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метр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pic>
        <p:nvPicPr>
          <p:cNvPr id="3076" name="Picture 4" descr="C:\Users\Сону Сайни\Pictures\Организатор клипов (Microsoft)\j042447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500198" cy="158158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286116" y="5643578"/>
            <a:ext cx="407196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Exceptions</a:t>
            </a:r>
          </a:p>
        </p:txBody>
      </p:sp>
      <p:pic>
        <p:nvPicPr>
          <p:cNvPr id="3077" name="Picture 5" descr="C:\Users\Сону Сайни\Pictures\Организатор клипов (Microsoft)\j042448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86454"/>
            <a:ext cx="2098675" cy="107154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282" y="4643446"/>
            <a:ext cx="8715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No plurals of above nouns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1857364"/>
            <a:ext cx="2303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пальт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57686" y="2791422"/>
            <a:ext cx="207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57686" y="3674938"/>
            <a:ext cx="2082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метр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0"/>
            <a:ext cx="51776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Nouns: Singular plural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Nominative case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23" grpId="0" animBg="1"/>
      <p:bldP spid="14" grpId="0" animBg="1"/>
      <p:bldP spid="22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214282" y="1142984"/>
            <a:ext cx="8715436" cy="5286412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39901" y="2291356"/>
            <a:ext cx="1399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4244" y="2285992"/>
            <a:ext cx="1769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39901" y="3291488"/>
            <a:ext cx="1971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4244" y="3291488"/>
            <a:ext cx="23419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</a:t>
            </a: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6" name="Picture 4" descr="C:\Users\Сону Сайни\Pictures\Организатор клипов (Microsoft)\j042447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500198" cy="158158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786182" y="5715016"/>
            <a:ext cx="407196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Exceptions</a:t>
            </a:r>
          </a:p>
        </p:txBody>
      </p:sp>
      <p:pic>
        <p:nvPicPr>
          <p:cNvPr id="3077" name="Picture 5" descr="C:\Users\Сону Сайни\Pictures\Организатор клипов (Microsoft)\j042448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86454"/>
            <a:ext cx="2098675" cy="10715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28662" y="0"/>
            <a:ext cx="51776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Nouns: Singular plural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Nominative case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317880"/>
            <a:ext cx="23605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сестр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4317880"/>
            <a:ext cx="2557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ё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стры</a:t>
            </a:r>
            <a:endParaRPr lang="ru-RU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2099" y="1857364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0661" y="3145224"/>
            <a:ext cx="1106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661" y="4502546"/>
            <a:ext cx="2568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9716" y="1857364"/>
            <a:ext cx="1239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3619" y="3143248"/>
            <a:ext cx="113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5077438"/>
            <a:ext cx="1505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714380" cy="1121234"/>
          </a:xfrm>
          <a:prstGeom prst="rect">
            <a:avLst/>
          </a:prstGeom>
          <a:noFill/>
        </p:spPr>
      </p:pic>
      <p:pic>
        <p:nvPicPr>
          <p:cNvPr id="4099" name="Picture 3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57364"/>
            <a:ext cx="1012181" cy="1071570"/>
          </a:xfrm>
          <a:prstGeom prst="rect">
            <a:avLst/>
          </a:prstGeom>
          <a:noFill/>
        </p:spPr>
      </p:pic>
      <p:pic>
        <p:nvPicPr>
          <p:cNvPr id="11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71810"/>
            <a:ext cx="714380" cy="1121234"/>
          </a:xfrm>
          <a:prstGeom prst="rect">
            <a:avLst/>
          </a:prstGeom>
          <a:noFill/>
        </p:spPr>
      </p:pic>
      <p:pic>
        <p:nvPicPr>
          <p:cNvPr id="12" name="Picture 3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143248"/>
            <a:ext cx="1012181" cy="1071570"/>
          </a:xfrm>
          <a:prstGeom prst="rect">
            <a:avLst/>
          </a:prstGeom>
          <a:noFill/>
        </p:spPr>
      </p:pic>
      <p:pic>
        <p:nvPicPr>
          <p:cNvPr id="13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308162"/>
            <a:ext cx="642942" cy="1009111"/>
          </a:xfrm>
          <a:prstGeom prst="rect">
            <a:avLst/>
          </a:prstGeom>
          <a:noFill/>
        </p:spPr>
      </p:pic>
      <p:pic>
        <p:nvPicPr>
          <p:cNvPr id="14" name="Picture 3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927" y="5214950"/>
            <a:ext cx="1012181" cy="1071570"/>
          </a:xfrm>
          <a:prstGeom prst="rect">
            <a:avLst/>
          </a:prstGeom>
          <a:noFill/>
        </p:spPr>
      </p:pic>
      <p:pic>
        <p:nvPicPr>
          <p:cNvPr id="15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000240"/>
            <a:ext cx="512115" cy="803775"/>
          </a:xfrm>
          <a:prstGeom prst="rect">
            <a:avLst/>
          </a:prstGeom>
          <a:noFill/>
        </p:spPr>
      </p:pic>
      <p:pic>
        <p:nvPicPr>
          <p:cNvPr id="16" name="Picture 3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071678"/>
            <a:ext cx="726429" cy="769052"/>
          </a:xfrm>
          <a:prstGeom prst="rect">
            <a:avLst/>
          </a:prstGeom>
          <a:noFill/>
        </p:spPr>
      </p:pic>
      <p:pic>
        <p:nvPicPr>
          <p:cNvPr id="17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4929198"/>
            <a:ext cx="512115" cy="803775"/>
          </a:xfrm>
          <a:prstGeom prst="rect">
            <a:avLst/>
          </a:prstGeom>
          <a:noFill/>
        </p:spPr>
      </p:pic>
      <p:pic>
        <p:nvPicPr>
          <p:cNvPr id="18" name="Picture 3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786454"/>
            <a:ext cx="726429" cy="769052"/>
          </a:xfrm>
          <a:prstGeom prst="rect">
            <a:avLst/>
          </a:prstGeom>
          <a:noFill/>
        </p:spPr>
      </p:pic>
      <p:pic>
        <p:nvPicPr>
          <p:cNvPr id="4100" name="Picture 4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1" y="2032119"/>
            <a:ext cx="642941" cy="808339"/>
          </a:xfrm>
          <a:prstGeom prst="rect">
            <a:avLst/>
          </a:prstGeom>
          <a:noFill/>
        </p:spPr>
      </p:pic>
      <p:pic>
        <p:nvPicPr>
          <p:cNvPr id="4101" name="Picture 5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146910"/>
            <a:ext cx="642942" cy="980893"/>
          </a:xfrm>
          <a:prstGeom prst="rect">
            <a:avLst/>
          </a:prstGeom>
          <a:noFill/>
        </p:spPr>
      </p:pic>
      <p:pic>
        <p:nvPicPr>
          <p:cNvPr id="21" name="Picture 4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3335041"/>
            <a:ext cx="642941" cy="808339"/>
          </a:xfrm>
          <a:prstGeom prst="rect">
            <a:avLst/>
          </a:prstGeom>
          <a:noFill/>
        </p:spPr>
      </p:pic>
      <p:pic>
        <p:nvPicPr>
          <p:cNvPr id="22" name="Picture 5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786322"/>
            <a:ext cx="642942" cy="980893"/>
          </a:xfrm>
          <a:prstGeom prst="rect">
            <a:avLst/>
          </a:prstGeom>
          <a:noFill/>
        </p:spPr>
      </p:pic>
      <p:pic>
        <p:nvPicPr>
          <p:cNvPr id="23" name="Picture 4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5000636"/>
            <a:ext cx="642941" cy="808339"/>
          </a:xfrm>
          <a:prstGeom prst="rect">
            <a:avLst/>
          </a:prstGeom>
          <a:noFill/>
        </p:spPr>
      </p:pic>
      <p:pic>
        <p:nvPicPr>
          <p:cNvPr id="4102" name="Picture 6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6" y="5786454"/>
            <a:ext cx="571504" cy="801174"/>
          </a:xfrm>
          <a:prstGeom prst="rect">
            <a:avLst/>
          </a:prstGeom>
          <a:noFill/>
        </p:spPr>
      </p:pic>
      <p:pic>
        <p:nvPicPr>
          <p:cNvPr id="4103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5786454"/>
            <a:ext cx="857256" cy="733445"/>
          </a:xfrm>
          <a:prstGeom prst="rect">
            <a:avLst/>
          </a:prstGeom>
          <a:noFill/>
        </p:spPr>
      </p:pic>
      <p:pic>
        <p:nvPicPr>
          <p:cNvPr id="26" name="Picture 3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6099" y="3374328"/>
            <a:ext cx="726429" cy="769052"/>
          </a:xfrm>
          <a:prstGeom prst="rect">
            <a:avLst/>
          </a:prstGeom>
          <a:noFill/>
        </p:spPr>
      </p:pic>
      <p:sp>
        <p:nvSpPr>
          <p:cNvPr id="27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 e r s o n a l   p r o n o u n s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N o m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 a t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 e   c a s e )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2925" y="1928802"/>
            <a:ext cx="68781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            моя            моё            мо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643182"/>
            <a:ext cx="82153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твой           твоя           твоё   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тво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21356" y="3357562"/>
            <a:ext cx="78084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его              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его   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его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1356" y="4000504"/>
            <a:ext cx="77369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её                 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её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	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её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её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7995" y="4782933"/>
            <a:ext cx="69545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         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наша    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наше    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5497313"/>
            <a:ext cx="68920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            ваша  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ваше       в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3042" y="6211693"/>
            <a:ext cx="6809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их               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их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их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`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их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7733" y="1785926"/>
            <a:ext cx="45236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5804" y="2500306"/>
            <a:ext cx="80022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ты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9874" y="3214686"/>
            <a:ext cx="7617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он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8510" y="3929066"/>
            <a:ext cx="100861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она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715" y="4643446"/>
            <a:ext cx="888385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5357826"/>
            <a:ext cx="81945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32" y="6072206"/>
            <a:ext cx="1064715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они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8728" y="1571612"/>
            <a:ext cx="11977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Masculine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62170" y="1571612"/>
            <a:ext cx="11137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Feminine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1571612"/>
            <a:ext cx="9497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Neuter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58082" y="1500174"/>
            <a:ext cx="7665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Plural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Possessive  p 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 o n o u n s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N o m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 a t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 e   c a s e )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357166"/>
            <a:ext cx="1155715" cy="85958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43108" y="2071677"/>
            <a:ext cx="2000263" cy="523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5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Possessive  p 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 o n o u n s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Nominative case &amp; Prepositional Case )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357166"/>
            <a:ext cx="1155715" cy="85958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43042" y="1500173"/>
            <a:ext cx="271464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Nominative case </a:t>
            </a:r>
            <a:endParaRPr lang="en-US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3108" y="2643180"/>
            <a:ext cx="2000263" cy="523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ты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43108" y="3214685"/>
            <a:ext cx="2000263" cy="523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он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3109" y="3786189"/>
            <a:ext cx="2000263" cy="523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она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3109" y="4357693"/>
            <a:ext cx="2000263" cy="523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мы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43109" y="4906043"/>
            <a:ext cx="2000263" cy="523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3109" y="5477547"/>
            <a:ext cx="2000263" cy="523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они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14810" y="2071677"/>
            <a:ext cx="2000263" cy="523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обо мне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14810" y="2643180"/>
            <a:ext cx="2000263" cy="523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 тебе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14810" y="3214685"/>
            <a:ext cx="2000263" cy="523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 нём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14811" y="3786189"/>
            <a:ext cx="2000263" cy="523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 ней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14811" y="4357693"/>
            <a:ext cx="2000263" cy="523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 нас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14811" y="4906043"/>
            <a:ext cx="2000263" cy="523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 вас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4811" y="5477547"/>
            <a:ext cx="2000263" cy="523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 них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86248" y="1500173"/>
            <a:ext cx="307183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Prepositional case </a:t>
            </a:r>
            <a:endParaRPr lang="en-US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64383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Adjectives</a:t>
            </a:r>
            <a:r>
              <a:rPr lang="ru-RU" sz="40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Nominative case)</a:t>
            </a:r>
            <a:endParaRPr lang="ru-RU" sz="4000" b="1" dirty="0">
              <a:ln w="1905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1148348"/>
            <a:ext cx="20090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Masculine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1148348"/>
            <a:ext cx="18537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Femini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5231" y="1142984"/>
            <a:ext cx="141013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Neuter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28728" y="1785926"/>
            <a:ext cx="2214578" cy="48577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 smtClean="0"/>
          </a:p>
          <a:p>
            <a:r>
              <a:rPr lang="ru-RU" sz="2800" b="1" dirty="0" smtClean="0"/>
              <a:t>н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вый</a:t>
            </a:r>
          </a:p>
          <a:p>
            <a:r>
              <a:rPr lang="ru-RU" sz="2800" b="1" dirty="0" smtClean="0"/>
              <a:t>крас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/>
              <a:t>вый</a:t>
            </a:r>
          </a:p>
          <a:p>
            <a:r>
              <a:rPr lang="ru-RU" sz="2800" b="1" dirty="0" smtClean="0"/>
              <a:t>ст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/>
              <a:t>рый</a:t>
            </a:r>
          </a:p>
          <a:p>
            <a:r>
              <a:rPr lang="ru-RU" sz="2800" b="1" dirty="0" smtClean="0"/>
              <a:t>плох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й</a:t>
            </a:r>
          </a:p>
          <a:p>
            <a:r>
              <a:rPr lang="ru-RU" sz="2800" b="1" dirty="0" smtClean="0"/>
              <a:t>молод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й</a:t>
            </a:r>
          </a:p>
          <a:p>
            <a:r>
              <a:rPr lang="ru-RU" sz="2800" b="1" dirty="0" smtClean="0"/>
              <a:t>больш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й</a:t>
            </a:r>
          </a:p>
          <a:p>
            <a:r>
              <a:rPr lang="ru-RU" sz="2800" b="1" dirty="0" smtClean="0"/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r>
              <a:rPr lang="ru-RU" sz="2800" b="1" dirty="0" smtClean="0"/>
              <a:t>сский</a:t>
            </a:r>
          </a:p>
          <a:p>
            <a:r>
              <a:rPr lang="ru-RU" sz="2800" b="1" dirty="0" smtClean="0"/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/>
              <a:t>рвый</a:t>
            </a:r>
          </a:p>
          <a:p>
            <a:r>
              <a:rPr lang="ru-RU" sz="2800" b="1" dirty="0" smtClean="0"/>
              <a:t>хор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ший</a:t>
            </a:r>
          </a:p>
          <a:p>
            <a:r>
              <a:rPr lang="ru-RU" sz="2800" b="1" dirty="0" smtClean="0"/>
              <a:t>гор</a:t>
            </a:r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r>
              <a:rPr lang="ru-RU" sz="2800" b="1" dirty="0" smtClean="0"/>
              <a:t>чий</a:t>
            </a:r>
          </a:p>
          <a:p>
            <a:endParaRPr lang="ru-RU" sz="2800" b="1" dirty="0"/>
          </a:p>
        </p:txBody>
      </p:sp>
      <p:pic>
        <p:nvPicPr>
          <p:cNvPr id="2051" name="Picture 3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31" y="-24"/>
            <a:ext cx="1228725" cy="723900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3714744" y="1785926"/>
            <a:ext cx="2071702" cy="48577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н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вая</a:t>
            </a:r>
          </a:p>
          <a:p>
            <a:r>
              <a:rPr lang="ru-RU" sz="2800" b="1" dirty="0" smtClean="0"/>
              <a:t>крас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/>
              <a:t>вая</a:t>
            </a:r>
          </a:p>
          <a:p>
            <a:r>
              <a:rPr lang="ru-RU" sz="2800" b="1" dirty="0" smtClean="0"/>
              <a:t>ст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/>
              <a:t>рая</a:t>
            </a:r>
          </a:p>
          <a:p>
            <a:r>
              <a:rPr lang="ru-RU" sz="2800" b="1" dirty="0" smtClean="0"/>
              <a:t>плох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/>
              <a:t>я</a:t>
            </a:r>
          </a:p>
          <a:p>
            <a:r>
              <a:rPr lang="ru-RU" sz="2800" b="1" dirty="0" smtClean="0"/>
              <a:t>молод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/>
              <a:t>я</a:t>
            </a:r>
          </a:p>
          <a:p>
            <a:r>
              <a:rPr lang="ru-RU" sz="2800" b="1" dirty="0" smtClean="0"/>
              <a:t>больш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/>
              <a:t>я</a:t>
            </a:r>
          </a:p>
          <a:p>
            <a:r>
              <a:rPr lang="ru-RU" sz="2800" b="1" dirty="0" smtClean="0"/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r>
              <a:rPr lang="ru-RU" sz="2800" b="1" dirty="0" smtClean="0"/>
              <a:t>сская</a:t>
            </a:r>
          </a:p>
          <a:p>
            <a:r>
              <a:rPr lang="ru-RU" sz="2800" b="1" dirty="0" smtClean="0"/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/>
              <a:t>рвая</a:t>
            </a:r>
          </a:p>
          <a:p>
            <a:r>
              <a:rPr lang="ru-RU" sz="2800" b="1" dirty="0" smtClean="0"/>
              <a:t>хор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шая</a:t>
            </a:r>
          </a:p>
          <a:p>
            <a:r>
              <a:rPr lang="ru-RU" sz="2800" b="1" dirty="0" smtClean="0"/>
              <a:t>гор</a:t>
            </a:r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r>
              <a:rPr lang="ru-RU" sz="2800" b="1" dirty="0" smtClean="0"/>
              <a:t>чая</a:t>
            </a:r>
          </a:p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57884" y="1714488"/>
            <a:ext cx="2071702" cy="49292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н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вое</a:t>
            </a:r>
          </a:p>
          <a:p>
            <a:r>
              <a:rPr lang="ru-RU" sz="2800" b="1" dirty="0" smtClean="0"/>
              <a:t>крас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/>
              <a:t>вое</a:t>
            </a:r>
          </a:p>
          <a:p>
            <a:r>
              <a:rPr lang="ru-RU" sz="2800" b="1" dirty="0" smtClean="0"/>
              <a:t>ст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/>
              <a:t>рое</a:t>
            </a:r>
          </a:p>
          <a:p>
            <a:r>
              <a:rPr lang="ru-RU" sz="2800" b="1" dirty="0" smtClean="0"/>
              <a:t>плох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е</a:t>
            </a:r>
          </a:p>
          <a:p>
            <a:r>
              <a:rPr lang="ru-RU" sz="2800" b="1" dirty="0" smtClean="0"/>
              <a:t>молод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е</a:t>
            </a:r>
          </a:p>
          <a:p>
            <a:r>
              <a:rPr lang="ru-RU" sz="2800" b="1" dirty="0" smtClean="0"/>
              <a:t>больш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е</a:t>
            </a:r>
          </a:p>
          <a:p>
            <a:r>
              <a:rPr lang="ru-RU" sz="2800" b="1" dirty="0" smtClean="0"/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r>
              <a:rPr lang="ru-RU" sz="2800" b="1" dirty="0" smtClean="0"/>
              <a:t>сское</a:t>
            </a:r>
          </a:p>
          <a:p>
            <a:r>
              <a:rPr lang="ru-RU" sz="2800" b="1" dirty="0" smtClean="0"/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/>
              <a:t>рвое</a:t>
            </a:r>
          </a:p>
          <a:p>
            <a:r>
              <a:rPr lang="ru-RU" sz="2800" b="1" dirty="0" smtClean="0"/>
              <a:t>хор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/>
              <a:t>шее</a:t>
            </a:r>
          </a:p>
          <a:p>
            <a:r>
              <a:rPr lang="ru-RU" sz="2800" b="1" dirty="0" smtClean="0"/>
              <a:t>гор</a:t>
            </a:r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r>
              <a:rPr lang="ru-RU" sz="2800" b="1" dirty="0" smtClean="0"/>
              <a:t>чее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64383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Adjectives</a:t>
            </a:r>
            <a:r>
              <a:rPr lang="ru-RU" sz="40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Nominative case)</a:t>
            </a:r>
            <a:endParaRPr lang="ru-RU" sz="4000" b="1" dirty="0">
              <a:ln w="1905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1219786"/>
            <a:ext cx="20090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Masculine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1219786"/>
            <a:ext cx="18537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Femini</a:t>
            </a:r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7884" y="1214422"/>
            <a:ext cx="141013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Neuter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57289" y="2000240"/>
            <a:ext cx="2301892" cy="46434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уд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/>
              <a:t>бный</a:t>
            </a:r>
          </a:p>
          <a:p>
            <a:r>
              <a:rPr lang="ru-RU" sz="2400" b="1" dirty="0" smtClean="0"/>
              <a:t>знак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/>
              <a:t>мый</a:t>
            </a:r>
          </a:p>
          <a:p>
            <a:r>
              <a:rPr lang="ru-RU" sz="2400" b="1" dirty="0" smtClean="0"/>
              <a:t>кр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/>
              <a:t>сный</a:t>
            </a:r>
          </a:p>
          <a:p>
            <a:r>
              <a:rPr lang="ru-RU" sz="2400" b="1" dirty="0" smtClean="0"/>
              <a:t>х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трый</a:t>
            </a:r>
          </a:p>
          <a:p>
            <a:r>
              <a:rPr lang="ru-RU" sz="2400" b="1" dirty="0" smtClean="0"/>
              <a:t>м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ленький</a:t>
            </a:r>
          </a:p>
          <a:p>
            <a:r>
              <a:rPr lang="ru-RU" sz="2400" b="1" dirty="0" smtClean="0"/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ний</a:t>
            </a:r>
          </a:p>
          <a:p>
            <a:r>
              <a:rPr lang="ru-RU" sz="2400" b="1" dirty="0" smtClean="0"/>
              <a:t>з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мний</a:t>
            </a:r>
          </a:p>
          <a:p>
            <a:r>
              <a:rPr lang="ru-RU" sz="2400" b="1" dirty="0" smtClean="0"/>
              <a:t>л</a:t>
            </a:r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r>
              <a:rPr lang="ru-RU" sz="2400" b="1" dirty="0" smtClean="0"/>
              <a:t>тний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/>
              <a:t>сенний</a:t>
            </a:r>
            <a:endParaRPr lang="ru-RU" sz="2400" b="1" dirty="0"/>
          </a:p>
        </p:txBody>
      </p:sp>
      <p:pic>
        <p:nvPicPr>
          <p:cNvPr id="2051" name="Picture 3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0993" y="61894"/>
            <a:ext cx="1228725" cy="723900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3643305" y="2000240"/>
            <a:ext cx="2148433" cy="46434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уд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/>
              <a:t>бная</a:t>
            </a:r>
          </a:p>
          <a:p>
            <a:r>
              <a:rPr lang="ru-RU" sz="2400" b="1" dirty="0" smtClean="0"/>
              <a:t>знак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/>
              <a:t>мая</a:t>
            </a:r>
          </a:p>
          <a:p>
            <a:r>
              <a:rPr lang="ru-RU" sz="2400" b="1" dirty="0" smtClean="0"/>
              <a:t>кр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/>
              <a:t>сная</a:t>
            </a:r>
          </a:p>
          <a:p>
            <a:r>
              <a:rPr lang="ru-RU" sz="2400" b="1" dirty="0" smtClean="0"/>
              <a:t>х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трая</a:t>
            </a:r>
          </a:p>
          <a:p>
            <a:r>
              <a:rPr lang="ru-RU" sz="2400" b="1" dirty="0" smtClean="0"/>
              <a:t>м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ленькая</a:t>
            </a:r>
          </a:p>
          <a:p>
            <a:r>
              <a:rPr lang="ru-RU" sz="2400" b="1" dirty="0" smtClean="0"/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няя</a:t>
            </a:r>
          </a:p>
          <a:p>
            <a:r>
              <a:rPr lang="ru-RU" sz="2400" b="1" dirty="0" smtClean="0"/>
              <a:t>з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мняя</a:t>
            </a:r>
          </a:p>
          <a:p>
            <a:r>
              <a:rPr lang="ru-RU" sz="2400" b="1" dirty="0" smtClean="0"/>
              <a:t>л</a:t>
            </a:r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r>
              <a:rPr lang="ru-RU" sz="2400" b="1" dirty="0" smtClean="0"/>
              <a:t>тняя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/>
              <a:t>сенняя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86445" y="2000240"/>
            <a:ext cx="2071703" cy="46434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уд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/>
              <a:t>бное</a:t>
            </a:r>
          </a:p>
          <a:p>
            <a:r>
              <a:rPr lang="ru-RU" sz="2400" b="1" dirty="0" smtClean="0"/>
              <a:t>знак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/>
              <a:t>мое</a:t>
            </a:r>
          </a:p>
          <a:p>
            <a:r>
              <a:rPr lang="ru-RU" sz="2400" b="1" dirty="0" smtClean="0"/>
              <a:t>кр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/>
              <a:t>сное</a:t>
            </a:r>
          </a:p>
          <a:p>
            <a:r>
              <a:rPr lang="ru-RU" sz="2400" b="1" dirty="0" smtClean="0"/>
              <a:t>х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трое</a:t>
            </a:r>
          </a:p>
          <a:p>
            <a:r>
              <a:rPr lang="ru-RU" sz="2400" b="1" dirty="0" smtClean="0"/>
              <a:t>м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ленькое</a:t>
            </a:r>
          </a:p>
          <a:p>
            <a:r>
              <a:rPr lang="ru-RU" sz="2400" b="1" dirty="0" smtClean="0"/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нее</a:t>
            </a:r>
          </a:p>
          <a:p>
            <a:r>
              <a:rPr lang="ru-RU" sz="2400" b="1" dirty="0" smtClean="0"/>
              <a:t>з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мнее</a:t>
            </a:r>
          </a:p>
          <a:p>
            <a:r>
              <a:rPr lang="ru-RU" sz="2400" b="1" dirty="0" smtClean="0"/>
              <a:t>л</a:t>
            </a:r>
            <a:r>
              <a:rPr lang="ru-RU" sz="2400" b="1" dirty="0" smtClean="0">
                <a:solidFill>
                  <a:srgbClr val="FF0000"/>
                </a:solidFill>
              </a:rPr>
              <a:t>е</a:t>
            </a:r>
            <a:r>
              <a:rPr lang="ru-RU" sz="2400" b="1" dirty="0" smtClean="0"/>
              <a:t>тнее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/>
              <a:t>сеннее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-24"/>
            <a:ext cx="72721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Change the </a:t>
            </a:r>
            <a:r>
              <a:rPr lang="en-US" sz="3600" b="1" cap="none" spc="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sentence 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into</a:t>
            </a:r>
            <a:r>
              <a:rPr lang="en-US" sz="3600" b="1" cap="none" spc="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plural</a:t>
            </a:r>
            <a:endParaRPr lang="ru-RU" sz="3600" b="1" cap="none" spc="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8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00429" y="1142983"/>
            <a:ext cx="2143140" cy="3261847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42910" y="4786322"/>
            <a:ext cx="7667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Let’s our mind exercise!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-24"/>
            <a:ext cx="72721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Change the </a:t>
            </a:r>
            <a:r>
              <a:rPr lang="en-US" sz="3600" b="1" cap="none" spc="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sentence 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into</a:t>
            </a:r>
            <a:r>
              <a:rPr lang="en-US" sz="3600" b="1" cap="none" spc="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plural</a:t>
            </a:r>
            <a:endParaRPr lang="ru-RU" sz="3600" b="1" cap="none" spc="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87184" y="1571612"/>
            <a:ext cx="190706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до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м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39604" y="1558341"/>
            <a:ext cx="210423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дом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96621" y="2129845"/>
            <a:ext cx="2775247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мо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й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до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м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214942" y="2129845"/>
            <a:ext cx="299267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мо</a:t>
            </a:r>
            <a:r>
              <a:rPr lang="ru-RU" sz="3200" dirty="0" smtClean="0">
                <a:ln w="50800"/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дом</a:t>
            </a:r>
            <a:r>
              <a:rPr lang="ru-RU" sz="3200" dirty="0" smtClean="0">
                <a:ln w="50800"/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15746" y="4286256"/>
            <a:ext cx="2001317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сто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л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468166" y="4344423"/>
            <a:ext cx="233794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стол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ы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14348" y="4844489"/>
            <a:ext cx="289194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мо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й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сто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л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214942" y="4929198"/>
            <a:ext cx="322639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мо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стол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ы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6858016" y="5000636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2571736" y="4357694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1428728" y="4286256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3071802" y="4929198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2071670" y="4929198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1071538" y="4857760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2928926" y="2214554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2143108" y="2214554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142976" y="2143116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1500166" y="1571612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2500298" y="1643050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5929322" y="1643050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7358082" y="1714488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5643570" y="2214554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6786578" y="2214554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7929586" y="2285992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5786446" y="4357694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7429520" y="4429132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5572132" y="4929198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8072461" y="5000636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8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958039" y="285728"/>
            <a:ext cx="1185961" cy="1805026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928662" y="1558341"/>
            <a:ext cx="2608215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письм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о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39604" y="1558341"/>
            <a:ext cx="257936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письм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2116574"/>
            <a:ext cx="3445175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мо</a:t>
            </a:r>
            <a:r>
              <a:rPr lang="ru-RU" sz="3200" b="1" i="1" dirty="0" smtClean="0">
                <a:ln w="50800"/>
                <a:solidFill>
                  <a:srgbClr val="FF0000"/>
                </a:solidFill>
              </a:rPr>
              <a:t>ё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письм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о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2129845"/>
            <a:ext cx="343876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мо</a:t>
            </a:r>
            <a:r>
              <a:rPr lang="ru-RU" sz="3200" dirty="0" smtClean="0">
                <a:ln w="50800"/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письм</a:t>
            </a:r>
            <a:r>
              <a:rPr lang="ru-RU" sz="3200" dirty="0" smtClean="0">
                <a:ln w="50800"/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57224" y="4272985"/>
            <a:ext cx="285526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рубашк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25290" y="4272985"/>
            <a:ext cx="289694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рубашк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00034" y="4857760"/>
            <a:ext cx="369222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мо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я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рубашк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072066" y="4871031"/>
            <a:ext cx="372428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Это мо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рубашк</a:t>
            </a:r>
            <a:r>
              <a:rPr lang="ru-RU" sz="3200" i="1" dirty="0" smtClean="0">
                <a:ln w="50800"/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6643702" y="5000636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2643174" y="4357694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1214414" y="4286256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3071802" y="4929198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2071670" y="5000636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785786" y="4857760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3643305" y="2214554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785786" y="2143116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1214414" y="1571612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3214678" y="1643050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5857884" y="1571612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6858016" y="1643050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5357818" y="2143116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6643702" y="2214554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7215206" y="2214554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5643570" y="4286256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7072330" y="4357694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5357818" y="4929198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7643834" y="5000636"/>
            <a:ext cx="7143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714348" y="-24"/>
            <a:ext cx="72721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Change the </a:t>
            </a:r>
            <a:r>
              <a:rPr lang="en-US" sz="3600" b="1" cap="none" spc="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sentence 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into</a:t>
            </a:r>
            <a:r>
              <a:rPr lang="en-US" sz="3600" b="1" cap="none" spc="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plural</a:t>
            </a:r>
            <a:endParaRPr lang="ru-RU" sz="3600" b="1" cap="none" spc="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6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072461" y="285728"/>
            <a:ext cx="1071538" cy="1630875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34861" y="142852"/>
            <a:ext cx="453540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Nouns: Singular plural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Nominative case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214282" y="1285860"/>
            <a:ext cx="8715436" cy="5286412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39901" y="1857364"/>
            <a:ext cx="2605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туд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нт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5362" y="1928802"/>
            <a:ext cx="317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туд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нт</a:t>
            </a:r>
            <a:r>
              <a:rPr lang="ru-RU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ы</a:t>
            </a:r>
            <a:endParaRPr lang="ru-RU" sz="5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9901" y="4714884"/>
            <a:ext cx="1929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á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4244" y="4720248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á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рт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39901" y="4032128"/>
            <a:ext cx="19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ý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ква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39901" y="3291488"/>
            <a:ext cx="2113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39901" y="2577108"/>
            <a:ext cx="254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á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4244" y="4032128"/>
            <a:ext cx="217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ý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</a:t>
            </a:r>
            <a:r>
              <a:rPr lang="ru-RU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ы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68925" y="3286124"/>
            <a:ext cx="235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68925" y="2571744"/>
            <a:ext cx="311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á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r>
              <a:rPr lang="ru-RU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ы</a:t>
            </a:r>
            <a:endParaRPr lang="ru-RU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flipV="1">
            <a:off x="7072330" y="0"/>
            <a:ext cx="1700209" cy="1614487"/>
            <a:chOff x="1632" y="1248"/>
            <a:chExt cx="2682" cy="2286"/>
          </a:xfrm>
        </p:grpSpPr>
        <p:sp>
          <p:nvSpPr>
            <p:cNvPr id="18439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18440" name="AutoShape 8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18441" name="AutoShape 9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1027" y="1714488"/>
            <a:ext cx="676396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____________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(интер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сный)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7450" y="1752889"/>
            <a:ext cx="19498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инт</a:t>
            </a:r>
            <a:r>
              <a:rPr lang="ru-RU" sz="2400" b="1" cap="none" spc="0" dirty="0" smtClean="0">
                <a:ln/>
                <a:solidFill>
                  <a:srgbClr val="FF0000"/>
                </a:solidFill>
                <a:effectLst/>
              </a:rPr>
              <a:t>е</a:t>
            </a:r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ресная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405714"/>
            <a:ext cx="70235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____________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(интер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сный)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письм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7079" y="2467269"/>
            <a:ext cx="19577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интер</a:t>
            </a:r>
            <a:r>
              <a:rPr lang="ru-RU" sz="2400" b="1" cap="none" spc="0" dirty="0" smtClean="0">
                <a:ln/>
                <a:solidFill>
                  <a:srgbClr val="FF0000"/>
                </a:solidFill>
                <a:effectLst/>
              </a:rPr>
              <a:t>е</a:t>
            </a:r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сное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0309" y="3143248"/>
            <a:ext cx="881228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______(наш)___________(хор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ший) кварт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3181649"/>
            <a:ext cx="9813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н</a:t>
            </a:r>
            <a:r>
              <a:rPr lang="ru-RU" sz="2400" b="1" dirty="0" smtClean="0">
                <a:ln/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ша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5921" y="3181649"/>
            <a:ext cx="15047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хор</a:t>
            </a:r>
            <a:r>
              <a:rPr lang="ru-RU" sz="2400" b="1" dirty="0" smtClean="0">
                <a:ln/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шая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3857628"/>
            <a:ext cx="775443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______(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)___________(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дом?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2836" y="3919183"/>
            <a:ext cx="787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ваш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85882" y="3919183"/>
            <a:ext cx="15433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больш</a:t>
            </a:r>
            <a:r>
              <a:rPr lang="ru-RU" sz="2400" b="1" cap="none" spc="0" dirty="0" smtClean="0">
                <a:ln/>
                <a:solidFill>
                  <a:srgbClr val="FF0000"/>
                </a:solidFill>
                <a:effectLst/>
              </a:rPr>
              <a:t>о</a:t>
            </a:r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й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4620292"/>
            <a:ext cx="824514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______(м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й)___________(ст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рший)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сестр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5852" y="4681847"/>
            <a:ext cx="7571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мо</a:t>
            </a:r>
            <a:r>
              <a:rPr lang="ru-RU" sz="2400" b="1" dirty="0" smtClean="0">
                <a:ln/>
                <a:solidFill>
                  <a:srgbClr val="FF0000"/>
                </a:solidFill>
              </a:rPr>
              <a:t>я</a:t>
            </a:r>
            <a:endParaRPr lang="ru-RU" sz="2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10368" y="4681847"/>
            <a:ext cx="14473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ст</a:t>
            </a:r>
            <a:r>
              <a:rPr lang="ru-RU" sz="2400" b="1" dirty="0" smtClean="0">
                <a:ln/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ршая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5357826"/>
            <a:ext cx="802489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______(ег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)___________(х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трый) подр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66810" y="5396227"/>
            <a:ext cx="6742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ег</a:t>
            </a:r>
            <a:r>
              <a:rPr lang="ru-RU" sz="2400" b="1" cap="none" spc="0" dirty="0" smtClean="0">
                <a:ln/>
                <a:solidFill>
                  <a:srgbClr val="FF0000"/>
                </a:solidFill>
                <a:effectLst/>
              </a:rPr>
              <a:t>о</a:t>
            </a:r>
            <a:endParaRPr lang="ru-RU" sz="2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8512" y="5396227"/>
            <a:ext cx="12363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х</a:t>
            </a:r>
            <a:r>
              <a:rPr lang="ru-RU" sz="2400" b="1" cap="none" spc="0" dirty="0" smtClean="0">
                <a:ln/>
                <a:solidFill>
                  <a:srgbClr val="FF0000"/>
                </a:solidFill>
                <a:effectLst/>
              </a:rPr>
              <a:t>и</a:t>
            </a:r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трая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6072206"/>
            <a:ext cx="674800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____(её)___________(плох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й) друг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44186" y="6110607"/>
            <a:ext cx="5148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её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97348" y="6110607"/>
            <a:ext cx="12825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плох</a:t>
            </a:r>
            <a:r>
              <a:rPr lang="ru-RU" sz="2400" b="1" dirty="0" smtClean="0">
                <a:ln/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й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170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6835" y="0"/>
            <a:ext cx="1287165" cy="107157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428596" y="0"/>
            <a:ext cx="772089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Q. 1. Fill in the blanks with suitable form of adjective</a:t>
            </a:r>
            <a:endParaRPr lang="ru-RU" sz="2400" b="1" cap="none" spc="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30" grpId="0" animBg="1"/>
      <p:bldP spid="31" grpId="0"/>
      <p:bldP spid="32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1027" y="1714488"/>
            <a:ext cx="640854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____________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(крас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вый)пальт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7450" y="1752889"/>
            <a:ext cx="15921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крас</a:t>
            </a:r>
            <a:r>
              <a:rPr lang="ru-RU" sz="2400" b="1" dirty="0" smtClean="0">
                <a:ln/>
                <a:solidFill>
                  <a:srgbClr val="FF0000"/>
                </a:solidFill>
              </a:rPr>
              <a:t>и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в</a:t>
            </a:r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ое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405714"/>
            <a:ext cx="591232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____________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(больш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й)м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7079" y="2467269"/>
            <a:ext cx="15064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больш</a:t>
            </a:r>
            <a:r>
              <a:rPr lang="ru-RU" sz="2400" b="1" cap="none" spc="0" dirty="0" smtClean="0">
                <a:ln/>
                <a:solidFill>
                  <a:srgbClr val="FF0000"/>
                </a:solidFill>
                <a:effectLst/>
              </a:rPr>
              <a:t>о</a:t>
            </a:r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е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0309" y="3143248"/>
            <a:ext cx="841711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______(наш)___________(выс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кий) зд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ние.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3181649"/>
            <a:ext cx="9813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н</a:t>
            </a:r>
            <a:r>
              <a:rPr lang="ru-RU" sz="2400" b="1" dirty="0" smtClean="0">
                <a:ln/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ше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5921" y="3181649"/>
            <a:ext cx="14599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выс</a:t>
            </a:r>
            <a:r>
              <a:rPr lang="ru-RU" sz="2400" b="1" dirty="0" smtClean="0">
                <a:ln/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кое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4508" y="3857628"/>
            <a:ext cx="84208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______(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)___________(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и ____________(крас</a:t>
            </a:r>
            <a:r>
              <a:rPr lang="ru-RU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вый) маш</a:t>
            </a:r>
            <a:r>
              <a:rPr lang="ru-RU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на.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7978" y="3857628"/>
            <a:ext cx="123347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крас</a:t>
            </a:r>
            <a:r>
              <a:rPr lang="ru-RU" b="1" dirty="0" smtClean="0">
                <a:ln/>
                <a:solidFill>
                  <a:srgbClr val="FF0000"/>
                </a:solidFill>
              </a:rPr>
              <a:t>и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вая</a:t>
            </a:r>
            <a:endParaRPr lang="ru-RU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4772" y="4429132"/>
            <a:ext cx="802200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___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__(м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й)___________(н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вый)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етрад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22028" y="4490687"/>
            <a:ext cx="787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мо</a:t>
            </a:r>
            <a:r>
              <a:rPr lang="ru-RU" sz="2400" b="1" cap="none" spc="0" dirty="0" smtClean="0">
                <a:ln/>
                <a:solidFill>
                  <a:srgbClr val="FF0000"/>
                </a:solidFill>
                <a:effectLst/>
              </a:rPr>
              <a:t>и</a:t>
            </a:r>
            <a:endParaRPr lang="ru-RU" sz="2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89420" y="4490687"/>
            <a:ext cx="11576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н</a:t>
            </a:r>
            <a:r>
              <a:rPr lang="ru-RU" sz="2400" b="1" cap="none" spc="0" dirty="0" smtClean="0">
                <a:ln/>
                <a:solidFill>
                  <a:srgbClr val="FF0000"/>
                </a:solidFill>
                <a:effectLst/>
              </a:rPr>
              <a:t>о</a:t>
            </a:r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вые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0938" y="5166666"/>
            <a:ext cx="793050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______(ег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)___________(ст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рый) тетр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22028" y="5205067"/>
            <a:ext cx="6742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его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93730" y="5205067"/>
            <a:ext cx="11812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ст</a:t>
            </a:r>
            <a:r>
              <a:rPr lang="ru-RU" sz="2400" b="1" cap="none" spc="0" dirty="0" smtClean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рая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4282" y="5881046"/>
            <a:ext cx="684597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____(её)___________(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брый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муж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72748" y="5919447"/>
            <a:ext cx="5148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её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25910" y="5919447"/>
            <a:ext cx="13662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д</a:t>
            </a:r>
            <a:r>
              <a:rPr lang="ru-RU" sz="2400" b="1" dirty="0" smtClean="0">
                <a:ln/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брый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23334" y="3845486"/>
            <a:ext cx="11720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/>
                <a:solidFill>
                  <a:schemeClr val="accent3"/>
                </a:solidFill>
                <a:effectLst/>
              </a:rPr>
              <a:t>больш</a:t>
            </a:r>
            <a:r>
              <a:rPr lang="ru-RU" b="1" cap="none" spc="0" dirty="0" smtClean="0">
                <a:ln/>
                <a:solidFill>
                  <a:srgbClr val="FF0000"/>
                </a:solidFill>
                <a:effectLst/>
              </a:rPr>
              <a:t>а</a:t>
            </a:r>
            <a:r>
              <a:rPr lang="ru-RU" b="1" cap="none" spc="0" dirty="0" smtClean="0">
                <a:ln/>
                <a:solidFill>
                  <a:schemeClr val="accent3"/>
                </a:solidFill>
                <a:effectLst/>
              </a:rPr>
              <a:t>я</a:t>
            </a:r>
            <a:endParaRPr lang="ru-RU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1686" y="3857628"/>
            <a:ext cx="76014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в</a:t>
            </a:r>
            <a:r>
              <a:rPr lang="ru-RU" b="1" dirty="0" smtClean="0">
                <a:ln/>
                <a:solidFill>
                  <a:srgbClr val="FF0000"/>
                </a:solidFill>
              </a:rPr>
              <a:t>а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ша</a:t>
            </a:r>
            <a:endParaRPr lang="ru-RU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8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9974" y="571480"/>
            <a:ext cx="2024026" cy="1685010"/>
          </a:xfrm>
          <a:prstGeom prst="rect">
            <a:avLst/>
          </a:prstGeom>
          <a:noFill/>
        </p:spPr>
      </p:pic>
      <p:pic>
        <p:nvPicPr>
          <p:cNvPr id="1027" name="Picture 3" descr="C:\Users\Сону Сайни\Pictures\Организатор клипов (Microsoft)\j043216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215338" y="4786322"/>
            <a:ext cx="817542" cy="184785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428596" y="0"/>
            <a:ext cx="76118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Q.1. Fill in the blanks with suitable form of adjective</a:t>
            </a:r>
            <a:endParaRPr lang="ru-RU" sz="2400" b="1" cap="none" spc="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30" grpId="0" animBg="1"/>
      <p:bldP spid="31" grpId="0"/>
      <p:bldP spid="32" grpId="0"/>
      <p:bldP spid="26" grpId="0"/>
      <p:bldP spid="27" grpId="0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1027" y="1714488"/>
            <a:ext cx="40399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_________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(книга)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7450" y="1752889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книги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405714"/>
            <a:ext cx="507228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____________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(студент)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7079" y="2467269"/>
            <a:ext cx="16450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студенты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0309" y="3143248"/>
            <a:ext cx="808439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______(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ручка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и ___________(карандаш).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3181649"/>
            <a:ext cx="11659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ручки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3181649"/>
            <a:ext cx="18678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карандаши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4772" y="4429132"/>
            <a:ext cx="736464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______(окно) и ___________(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сестра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22028" y="4490687"/>
            <a:ext cx="10021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  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окна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33644" y="4491335"/>
            <a:ext cx="13003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сёстры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0938" y="5166666"/>
            <a:ext cx="78362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__________(портфель)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и_________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(тетрадь).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22028" y="5205067"/>
            <a:ext cx="15586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  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портфели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181600"/>
            <a:ext cx="11943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тетради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8600" y="3820180"/>
            <a:ext cx="778860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________(стол)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и___________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(письмо)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19200" y="3810000"/>
            <a:ext cx="1141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столы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75647" y="3810000"/>
            <a:ext cx="13155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письма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8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9974" y="571480"/>
            <a:ext cx="2024026" cy="1685010"/>
          </a:xfrm>
          <a:prstGeom prst="rect">
            <a:avLst/>
          </a:prstGeom>
          <a:noFill/>
        </p:spPr>
      </p:pic>
      <p:pic>
        <p:nvPicPr>
          <p:cNvPr id="1027" name="Picture 3" descr="C:\Users\Сону Сайни\Pictures\Организатор клипов (Microsoft)\j043216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215338" y="4786322"/>
            <a:ext cx="817542" cy="184785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28596" y="-24"/>
            <a:ext cx="82010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Fill in the blanks with plural nouns.</a:t>
            </a:r>
            <a:endParaRPr lang="ru-RU" sz="3600" b="1" cap="none" spc="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20" grpId="0" animBg="1"/>
      <p:bldP spid="21" grpId="0"/>
      <p:bldP spid="22" grpId="0"/>
      <p:bldP spid="23" grpId="0" animBg="1"/>
      <p:bldP spid="24" grpId="0"/>
      <p:bldP spid="25" grpId="0"/>
      <p:bldP spid="30" grpId="0" animBg="1"/>
      <p:bldP spid="31" grpId="0"/>
      <p:bldP spid="32" grpId="0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133600"/>
            <a:ext cx="6324600" cy="2133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80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Counting in Russian</a:t>
            </a:r>
            <a:endParaRPr lang="en-US" sz="8000" b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sun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530350" cy="1981200"/>
          </a:xfrm>
          <a:prstGeom prst="rect">
            <a:avLst/>
          </a:prstGeom>
          <a:noFill/>
        </p:spPr>
      </p:pic>
      <p:pic>
        <p:nvPicPr>
          <p:cNvPr id="2056" name="Picture 8" descr="sun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505200"/>
            <a:ext cx="153035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867400" cy="2286000"/>
          </a:xfrm>
        </p:spPr>
        <p:txBody>
          <a:bodyPr>
            <a:normAutofit fontScale="90000"/>
          </a:bodyPr>
          <a:lstStyle/>
          <a:p>
            <a:r>
              <a:rPr lang="ru-RU" sz="17200" b="1" dirty="0" smtClean="0">
                <a:solidFill>
                  <a:schemeClr val="accent2"/>
                </a:solidFill>
                <a:latin typeface="Kruti Dev 010" pitchFamily="2" charset="0"/>
              </a:rPr>
              <a:t>один</a:t>
            </a:r>
            <a:endParaRPr lang="en-US" sz="17200" b="1" dirty="0">
              <a:solidFill>
                <a:schemeClr val="accent2"/>
              </a:solidFill>
              <a:latin typeface="Kruti Dev 010" pitchFamily="2" charset="0"/>
            </a:endParaRPr>
          </a:p>
        </p:txBody>
      </p:sp>
      <p:pic>
        <p:nvPicPr>
          <p:cNvPr id="5127" name="Picture 7" descr="kite_lbl_0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2362200"/>
            <a:ext cx="3330575" cy="3886200"/>
          </a:xfrm>
          <a:noFill/>
          <a:ln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2362200"/>
          </a:xfrm>
        </p:spPr>
        <p:txBody>
          <a:bodyPr>
            <a:normAutofit fontScale="90000"/>
          </a:bodyPr>
          <a:lstStyle/>
          <a:p>
            <a:r>
              <a:rPr lang="ru-RU" sz="17200" b="1" dirty="0" smtClean="0">
                <a:solidFill>
                  <a:srgbClr val="A00076"/>
                </a:solidFill>
                <a:latin typeface="Kruti Dev 010" pitchFamily="2" charset="0"/>
              </a:rPr>
              <a:t>два</a:t>
            </a:r>
            <a:endParaRPr lang="en-US" sz="17200" b="1" dirty="0">
              <a:solidFill>
                <a:srgbClr val="A00076"/>
              </a:solidFill>
              <a:latin typeface="Kruti Dev 010" pitchFamily="2" charset="0"/>
            </a:endParaRPr>
          </a:p>
        </p:txBody>
      </p:sp>
      <p:pic>
        <p:nvPicPr>
          <p:cNvPr id="8196" name="Picture 4" descr="ele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3352800"/>
            <a:ext cx="2079625" cy="2147888"/>
          </a:xfrm>
          <a:noFill/>
          <a:ln/>
        </p:spPr>
      </p:pic>
      <p:pic>
        <p:nvPicPr>
          <p:cNvPr id="8198" name="Picture 6" descr="ele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86475" y="3262313"/>
            <a:ext cx="2154238" cy="2224087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5410200" cy="1752600"/>
          </a:xfrm>
        </p:spPr>
        <p:txBody>
          <a:bodyPr>
            <a:normAutofit fontScale="90000"/>
          </a:bodyPr>
          <a:lstStyle/>
          <a:p>
            <a:r>
              <a:rPr lang="ru-RU" sz="14200" b="1" dirty="0" smtClean="0">
                <a:solidFill>
                  <a:srgbClr val="0F7B19"/>
                </a:solidFill>
                <a:latin typeface="Kruti Dev 010" pitchFamily="2" charset="0"/>
              </a:rPr>
              <a:t>три</a:t>
            </a:r>
            <a:endParaRPr lang="en-US" sz="14200" b="1" dirty="0">
              <a:solidFill>
                <a:srgbClr val="0F7B19"/>
              </a:solidFill>
              <a:latin typeface="Kruti Dev 010" pitchFamily="2" charset="0"/>
            </a:endParaRPr>
          </a:p>
        </p:txBody>
      </p:sp>
      <p:pic>
        <p:nvPicPr>
          <p:cNvPr id="12292" name="Picture 4" descr="oran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2667000"/>
            <a:ext cx="2151063" cy="2286000"/>
          </a:xfrm>
          <a:noFill/>
          <a:ln/>
        </p:spPr>
      </p:pic>
      <p:pic>
        <p:nvPicPr>
          <p:cNvPr id="12294" name="Picture 6" descr="oran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00800" y="2438400"/>
            <a:ext cx="2209800" cy="2209800"/>
          </a:xfrm>
          <a:noFill/>
          <a:ln/>
        </p:spPr>
      </p:pic>
      <p:pic>
        <p:nvPicPr>
          <p:cNvPr id="12296" name="Picture 8" descr="oran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505200" y="3962400"/>
            <a:ext cx="2384425" cy="2514600"/>
          </a:xfr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676400"/>
            <a:ext cx="3886200" cy="2667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80750A"/>
                </a:solidFill>
                <a:latin typeface="Kruti Dev 010" pitchFamily="2" charset="0"/>
              </a:rPr>
              <a:t>Четыре</a:t>
            </a:r>
            <a:endParaRPr lang="en-US" sz="6600" b="1" dirty="0">
              <a:solidFill>
                <a:srgbClr val="80750A"/>
              </a:solidFill>
              <a:latin typeface="Kruti Dev 010" pitchFamily="2" charset="0"/>
            </a:endParaRPr>
          </a:p>
        </p:txBody>
      </p:sp>
      <p:pic>
        <p:nvPicPr>
          <p:cNvPr id="17412" name="Picture 4" descr="mang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57600" y="3352800"/>
            <a:ext cx="2819400" cy="2514600"/>
          </a:xfrm>
          <a:noFill/>
          <a:ln/>
        </p:spPr>
      </p:pic>
      <p:pic>
        <p:nvPicPr>
          <p:cNvPr id="17414" name="Picture 6" descr="man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00800" y="685800"/>
            <a:ext cx="2743200" cy="2438400"/>
          </a:xfrm>
          <a:noFill/>
          <a:ln/>
        </p:spPr>
      </p:pic>
      <p:pic>
        <p:nvPicPr>
          <p:cNvPr id="17416" name="Picture 8" descr="man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629400" y="3276600"/>
            <a:ext cx="2514600" cy="2743200"/>
          </a:xfrm>
          <a:noFill/>
          <a:ln/>
        </p:spPr>
      </p:pic>
      <p:pic>
        <p:nvPicPr>
          <p:cNvPr id="17418" name="Picture 10" descr="mang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962400" y="533400"/>
            <a:ext cx="2514600" cy="2514600"/>
          </a:xfrm>
          <a:noFill/>
          <a:ln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2133600"/>
            <a:ext cx="3581400" cy="1981200"/>
          </a:xfrm>
        </p:spPr>
        <p:txBody>
          <a:bodyPr/>
          <a:lstStyle/>
          <a:p>
            <a:r>
              <a:rPr lang="ru-RU" sz="11800" b="1" dirty="0" smtClean="0">
                <a:solidFill>
                  <a:srgbClr val="FA3904"/>
                </a:solidFill>
                <a:latin typeface="Kruti Dev 010" pitchFamily="2" charset="0"/>
              </a:rPr>
              <a:t>пять</a:t>
            </a:r>
            <a:endParaRPr lang="en-US" sz="11800" b="1" dirty="0">
              <a:solidFill>
                <a:srgbClr val="FA3904"/>
              </a:solidFill>
              <a:latin typeface="Kruti Dev 010" pitchFamily="2" charset="0"/>
            </a:endParaRPr>
          </a:p>
        </p:txBody>
      </p:sp>
      <p:pic>
        <p:nvPicPr>
          <p:cNvPr id="65547" name="Picture 11" descr="foods_2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1143000" cy="1100138"/>
          </a:xfrm>
          <a:prstGeom prst="rect">
            <a:avLst/>
          </a:prstGeom>
          <a:noFill/>
        </p:spPr>
      </p:pic>
      <p:pic>
        <p:nvPicPr>
          <p:cNvPr id="65548" name="Picture 12" descr="foods_2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524000"/>
            <a:ext cx="1143000" cy="1100138"/>
          </a:xfrm>
          <a:prstGeom prst="rect">
            <a:avLst/>
          </a:prstGeom>
          <a:noFill/>
        </p:spPr>
      </p:pic>
      <p:pic>
        <p:nvPicPr>
          <p:cNvPr id="65549" name="Picture 13" descr="foods_2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048000"/>
            <a:ext cx="1143000" cy="1100138"/>
          </a:xfrm>
          <a:prstGeom prst="rect">
            <a:avLst/>
          </a:prstGeom>
          <a:noFill/>
        </p:spPr>
      </p:pic>
      <p:pic>
        <p:nvPicPr>
          <p:cNvPr id="65550" name="Picture 14" descr="foods_2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962400"/>
            <a:ext cx="1143000" cy="1100138"/>
          </a:xfrm>
          <a:prstGeom prst="rect">
            <a:avLst/>
          </a:prstGeom>
          <a:noFill/>
        </p:spPr>
      </p:pic>
      <p:pic>
        <p:nvPicPr>
          <p:cNvPr id="65551" name="Picture 15" descr="foods_2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886200"/>
            <a:ext cx="1143000" cy="11001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sz="13000" b="1" dirty="0">
                <a:solidFill>
                  <a:srgbClr val="669900"/>
                </a:solidFill>
                <a:latin typeface="Kruti Dev 010" pitchFamily="2" charset="0"/>
              </a:rPr>
              <a:t>ш</a:t>
            </a:r>
            <a:r>
              <a:rPr lang="ru-RU" sz="13000" b="1" dirty="0" smtClean="0">
                <a:solidFill>
                  <a:srgbClr val="669900"/>
                </a:solidFill>
                <a:latin typeface="Kruti Dev 010" pitchFamily="2" charset="0"/>
              </a:rPr>
              <a:t>есть</a:t>
            </a:r>
            <a:endParaRPr lang="en-US" sz="13000" b="1" dirty="0">
              <a:solidFill>
                <a:srgbClr val="669900"/>
              </a:solidFill>
              <a:latin typeface="Kruti Dev 010" pitchFamily="2" charset="0"/>
            </a:endParaRPr>
          </a:p>
        </p:txBody>
      </p:sp>
      <p:pic>
        <p:nvPicPr>
          <p:cNvPr id="29700" name="Picture 4" descr="guav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2514600"/>
            <a:ext cx="1858963" cy="2057400"/>
          </a:xfrm>
          <a:noFill/>
          <a:ln/>
        </p:spPr>
      </p:pic>
      <p:pic>
        <p:nvPicPr>
          <p:cNvPr id="29702" name="Picture 6" descr="guav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0" y="2514600"/>
            <a:ext cx="1743075" cy="2286000"/>
          </a:xfrm>
          <a:noFill/>
          <a:ln/>
        </p:spPr>
      </p:pic>
      <p:pic>
        <p:nvPicPr>
          <p:cNvPr id="29704" name="Picture 8" descr="guav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4419600"/>
            <a:ext cx="1912938" cy="1905000"/>
          </a:xfrm>
          <a:noFill/>
          <a:ln/>
        </p:spPr>
      </p:pic>
      <p:pic>
        <p:nvPicPr>
          <p:cNvPr id="29706" name="Picture 10" descr="guav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705600" y="4495800"/>
            <a:ext cx="1909763" cy="1905000"/>
          </a:xfrm>
          <a:noFill/>
          <a:ln/>
        </p:spPr>
      </p:pic>
      <p:pic>
        <p:nvPicPr>
          <p:cNvPr id="29708" name="Picture 12" descr="gu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419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 descr="gu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514600"/>
            <a:ext cx="1704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0"/>
            <a:ext cx="51776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Nouns: Singular plural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Nominative case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214282" y="1285860"/>
            <a:ext cx="8715436" cy="5286412"/>
          </a:xfrm>
          <a:prstGeom prst="double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39901" y="1857364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ó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5362" y="1928802"/>
            <a:ext cx="2496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сьм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5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9901" y="2577108"/>
            <a:ext cx="1713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окн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4244" y="2571744"/>
            <a:ext cx="1709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4032128"/>
            <a:ext cx="3189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портф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48757" y="4032128"/>
            <a:ext cx="33095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портф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14414" y="3317748"/>
            <a:ext cx="1974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8757" y="3317748"/>
            <a:ext cx="19316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57121" y="4817946"/>
            <a:ext cx="2686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91464" y="4817946"/>
            <a:ext cx="28063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flipV="1">
            <a:off x="7072330" y="0"/>
            <a:ext cx="1700209" cy="1614487"/>
            <a:chOff x="1632" y="1248"/>
            <a:chExt cx="2682" cy="2286"/>
          </a:xfrm>
        </p:grpSpPr>
        <p:sp>
          <p:nvSpPr>
            <p:cNvPr id="28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29" name="AutoShape 8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30" name="AutoShape 9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20" grpId="0"/>
      <p:bldP spid="23" grpId="0"/>
      <p:bldP spid="24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447800"/>
            <a:ext cx="3733800" cy="3276600"/>
          </a:xfrm>
        </p:spPr>
        <p:txBody>
          <a:bodyPr/>
          <a:lstStyle/>
          <a:p>
            <a:r>
              <a:rPr lang="ru-RU" sz="13000" b="1" dirty="0" smtClean="0">
                <a:solidFill>
                  <a:srgbClr val="B8330A"/>
                </a:solidFill>
                <a:latin typeface="Kruti Dev 010" pitchFamily="2" charset="0"/>
              </a:rPr>
              <a:t>семь</a:t>
            </a:r>
            <a:endParaRPr lang="en-US" sz="13000" b="1" dirty="0">
              <a:solidFill>
                <a:srgbClr val="B8330A"/>
              </a:solidFill>
              <a:latin typeface="Kruti Dev 010" pitchFamily="2" charset="0"/>
            </a:endParaRPr>
          </a:p>
        </p:txBody>
      </p:sp>
      <p:pic>
        <p:nvPicPr>
          <p:cNvPr id="35844" name="Picture 4" descr="app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467600" y="2209800"/>
            <a:ext cx="1133475" cy="1143000"/>
          </a:xfrm>
          <a:noFill/>
          <a:ln/>
        </p:spPr>
      </p:pic>
      <p:pic>
        <p:nvPicPr>
          <p:cNvPr id="35846" name="Picture 6" descr="app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286000"/>
            <a:ext cx="1133475" cy="1143000"/>
          </a:xfrm>
          <a:noFill/>
          <a:ln/>
        </p:spPr>
      </p:pic>
      <p:pic>
        <p:nvPicPr>
          <p:cNvPr id="35848" name="Picture 8" descr="app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248400" y="5181600"/>
            <a:ext cx="1133475" cy="1143000"/>
          </a:xfrm>
          <a:noFill/>
          <a:ln/>
        </p:spPr>
      </p:pic>
      <p:pic>
        <p:nvPicPr>
          <p:cNvPr id="35850" name="Picture 10" descr="app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3886200"/>
            <a:ext cx="1133475" cy="1143000"/>
          </a:xfrm>
          <a:noFill/>
          <a:ln/>
        </p:spPr>
      </p:pic>
      <p:pic>
        <p:nvPicPr>
          <p:cNvPr id="35852" name="Picture 12" descr="ap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09600"/>
            <a:ext cx="1133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 descr="ap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685800"/>
            <a:ext cx="1133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 descr="ap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886200"/>
            <a:ext cx="1133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133600"/>
            <a:ext cx="3657600" cy="2438400"/>
          </a:xfrm>
        </p:spPr>
        <p:txBody>
          <a:bodyPr/>
          <a:lstStyle/>
          <a:p>
            <a:r>
              <a:rPr lang="ru-RU" sz="8000" b="1" dirty="0" smtClean="0">
                <a:solidFill>
                  <a:srgbClr val="595959"/>
                </a:solidFill>
                <a:latin typeface="Kruti Dev 010" pitchFamily="2" charset="0"/>
              </a:rPr>
              <a:t>восемь</a:t>
            </a:r>
            <a:endParaRPr lang="en-US" sz="8000" b="1" dirty="0">
              <a:solidFill>
                <a:srgbClr val="595959"/>
              </a:solidFill>
              <a:latin typeface="Kruti Dev 010" pitchFamily="2" charset="0"/>
            </a:endParaRPr>
          </a:p>
        </p:txBody>
      </p:sp>
      <p:pic>
        <p:nvPicPr>
          <p:cNvPr id="41988" name="Picture 4" descr="fosil-watc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5181600"/>
            <a:ext cx="1735138" cy="1362075"/>
          </a:xfrm>
          <a:noFill/>
          <a:ln/>
        </p:spPr>
      </p:pic>
      <p:pic>
        <p:nvPicPr>
          <p:cNvPr id="41990" name="Picture 6" descr="fosil-wat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34200" y="2133600"/>
            <a:ext cx="1828800" cy="1435100"/>
          </a:xfrm>
          <a:noFill/>
          <a:ln/>
        </p:spPr>
      </p:pic>
      <p:pic>
        <p:nvPicPr>
          <p:cNvPr id="41992" name="Picture 8" descr="fosil-watc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19600" y="685800"/>
            <a:ext cx="1889125" cy="1482725"/>
          </a:xfrm>
          <a:noFill/>
          <a:ln/>
        </p:spPr>
      </p:pic>
      <p:pic>
        <p:nvPicPr>
          <p:cNvPr id="41994" name="Picture 10" descr="fosil-watch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086600" y="3657600"/>
            <a:ext cx="1812925" cy="1423988"/>
          </a:xfrm>
          <a:noFill/>
          <a:ln/>
        </p:spPr>
      </p:pic>
      <p:pic>
        <p:nvPicPr>
          <p:cNvPr id="41996" name="Picture 12" descr="fosil-wat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33800"/>
            <a:ext cx="17399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 descr="fosil-wat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209800"/>
            <a:ext cx="17399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4" descr="fosil-wat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609600"/>
            <a:ext cx="190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15" descr="fosil-wat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5181600"/>
            <a:ext cx="17399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sz="10800" b="1" dirty="0" smtClean="0">
                <a:latin typeface="Kruti Dev 010" pitchFamily="2" charset="0"/>
              </a:rPr>
              <a:t>девять</a:t>
            </a:r>
            <a:endParaRPr lang="en-US" sz="10800" dirty="0">
              <a:latin typeface="Kruti Dev 010" pitchFamily="2" charset="0"/>
            </a:endParaRPr>
          </a:p>
        </p:txBody>
      </p:sp>
      <p:pic>
        <p:nvPicPr>
          <p:cNvPr id="48132" name="Picture 4" descr="tomat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2819400"/>
            <a:ext cx="1219200" cy="1295400"/>
          </a:xfrm>
          <a:noFill/>
          <a:ln/>
        </p:spPr>
      </p:pic>
      <p:pic>
        <p:nvPicPr>
          <p:cNvPr id="48134" name="Picture 6" descr="tomat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467600" y="2819400"/>
            <a:ext cx="1143000" cy="1143000"/>
          </a:xfrm>
          <a:noFill/>
          <a:ln/>
        </p:spPr>
      </p:pic>
      <p:pic>
        <p:nvPicPr>
          <p:cNvPr id="48136" name="Picture 8" descr="tomat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124200" y="4343400"/>
            <a:ext cx="1295400" cy="1219200"/>
          </a:xfrm>
          <a:noFill/>
          <a:ln/>
        </p:spPr>
      </p:pic>
      <p:pic>
        <p:nvPicPr>
          <p:cNvPr id="48138" name="Picture 10" descr="tomat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0" y="4343400"/>
            <a:ext cx="1295400" cy="1230313"/>
          </a:xfrm>
          <a:noFill/>
          <a:ln/>
        </p:spPr>
      </p:pic>
      <p:pic>
        <p:nvPicPr>
          <p:cNvPr id="48140" name="Picture 12" descr="tom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12192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13" descr="tom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8194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14" descr="tom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343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15" descr="tom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343400"/>
            <a:ext cx="1295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16" descr="tom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819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sz="12900" b="1" smtClean="0">
                <a:solidFill>
                  <a:srgbClr val="FA3904"/>
                </a:solidFill>
                <a:latin typeface="Kruti Dev 010" pitchFamily="2" charset="0"/>
              </a:rPr>
              <a:t>десять</a:t>
            </a:r>
            <a:endParaRPr lang="en-US" sz="12900" b="1" dirty="0">
              <a:solidFill>
                <a:srgbClr val="FA3904"/>
              </a:solidFill>
              <a:latin typeface="Kruti Dev 010" pitchFamily="2" charset="0"/>
            </a:endParaRPr>
          </a:p>
        </p:txBody>
      </p:sp>
      <p:pic>
        <p:nvPicPr>
          <p:cNvPr id="54276" name="Picture 4" descr="fla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667000"/>
            <a:ext cx="1330325" cy="990600"/>
          </a:xfrm>
          <a:noFill/>
          <a:ln/>
        </p:spPr>
      </p:pic>
      <p:pic>
        <p:nvPicPr>
          <p:cNvPr id="54278" name="Picture 6" descr="fl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2667000"/>
            <a:ext cx="1254125" cy="1066800"/>
          </a:xfrm>
          <a:noFill/>
          <a:ln/>
        </p:spPr>
      </p:pic>
      <p:pic>
        <p:nvPicPr>
          <p:cNvPr id="54280" name="Picture 8" descr="fla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0" y="2667000"/>
            <a:ext cx="1408113" cy="1066800"/>
          </a:xfrm>
          <a:noFill/>
          <a:ln/>
        </p:spPr>
      </p:pic>
      <p:pic>
        <p:nvPicPr>
          <p:cNvPr id="54282" name="Picture 10" descr="fla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7467600" y="2667000"/>
            <a:ext cx="1295400" cy="990600"/>
          </a:xfrm>
          <a:noFill/>
          <a:ln/>
        </p:spPr>
      </p:pic>
      <p:pic>
        <p:nvPicPr>
          <p:cNvPr id="54284" name="Picture 12" descr="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343400"/>
            <a:ext cx="1371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13" descr="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3434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14" descr="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6670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7" name="Picture 15" descr="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343400"/>
            <a:ext cx="1219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Picture 16" descr="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343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9" name="Picture 17" descr="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343400"/>
            <a:ext cx="1371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400" dirty="0" smtClean="0"/>
              <a:t>Cardinals</a:t>
            </a:r>
            <a:r>
              <a:rPr lang="en-IN" sz="4400" dirty="0" smtClean="0"/>
              <a:t> Numbers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smtClean="0"/>
              <a:t>(Количественные числительные)</a:t>
            </a:r>
            <a:endParaRPr lang="en-US" sz="44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53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од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и</a:t>
                      </a:r>
                      <a:r>
                        <a:rPr lang="ru-RU" sz="2800" dirty="0" smtClean="0"/>
                        <a:t>н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два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три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чет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ы</a:t>
                      </a:r>
                      <a:r>
                        <a:rPr lang="ru-RU" sz="2800" dirty="0" smtClean="0"/>
                        <a:t>ре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пять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шесть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семь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в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о</a:t>
                      </a:r>
                      <a:r>
                        <a:rPr lang="ru-RU" sz="2800" dirty="0" smtClean="0"/>
                        <a:t>семь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д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е</a:t>
                      </a:r>
                      <a:r>
                        <a:rPr lang="ru-RU" sz="2800" dirty="0" smtClean="0"/>
                        <a:t>вять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д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е</a:t>
                      </a:r>
                      <a:r>
                        <a:rPr lang="ru-RU" sz="2800" dirty="0" smtClean="0"/>
                        <a:t>сять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од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и</a:t>
                      </a:r>
                      <a:r>
                        <a:rPr lang="ru-RU" sz="2800" dirty="0" smtClean="0"/>
                        <a:t>ннадцать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двен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r>
                        <a:rPr lang="ru-RU" sz="2800" dirty="0" smtClean="0"/>
                        <a:t>дцать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трин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r>
                        <a:rPr lang="ru-RU" sz="2800" dirty="0" smtClean="0"/>
                        <a:t>дцать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чет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ы</a:t>
                      </a:r>
                      <a:r>
                        <a:rPr lang="ru-RU" sz="2800" dirty="0" smtClean="0"/>
                        <a:t>рнадцать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пятн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r>
                        <a:rPr lang="ru-RU" sz="2800" dirty="0" smtClean="0"/>
                        <a:t>дцать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шестн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r>
                        <a:rPr lang="ru-RU" sz="2800" dirty="0" smtClean="0"/>
                        <a:t>дцать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семн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r>
                        <a:rPr lang="ru-RU" sz="2800" dirty="0" smtClean="0"/>
                        <a:t>дцать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восемн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r>
                        <a:rPr lang="ru-RU" sz="2800" dirty="0" smtClean="0"/>
                        <a:t>дцать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девятн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r>
                        <a:rPr lang="ru-RU" sz="2800" dirty="0" smtClean="0"/>
                        <a:t>дцать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дв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r>
                        <a:rPr lang="ru-RU" sz="2800" dirty="0" smtClean="0"/>
                        <a:t>дцать</a:t>
                      </a:r>
                      <a:endParaRPr lang="en-US" sz="2800" dirty="0" smtClean="0"/>
                    </a:p>
                    <a:p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дв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а</a:t>
                      </a:r>
                      <a:r>
                        <a:rPr lang="ru-RU" sz="2800" dirty="0" smtClean="0"/>
                        <a:t>дцать од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и</a:t>
                      </a:r>
                      <a:r>
                        <a:rPr lang="ru-RU" sz="2800" dirty="0" smtClean="0"/>
                        <a:t>н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тр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и</a:t>
                      </a:r>
                      <a:r>
                        <a:rPr lang="ru-RU" sz="2800" dirty="0" smtClean="0"/>
                        <a:t>дцать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с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о</a:t>
                      </a:r>
                      <a:r>
                        <a:rPr lang="ru-RU" sz="2800" dirty="0" smtClean="0"/>
                        <a:t>рок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пятьдес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я</a:t>
                      </a:r>
                      <a:r>
                        <a:rPr lang="ru-RU" sz="2800" dirty="0" smtClean="0"/>
                        <a:t>т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пятьдес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я</a:t>
                      </a:r>
                      <a:r>
                        <a:rPr lang="ru-RU" sz="2800" dirty="0" smtClean="0"/>
                        <a:t>т од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и</a:t>
                      </a:r>
                      <a:r>
                        <a:rPr lang="ru-RU" sz="2800" dirty="0" smtClean="0"/>
                        <a:t>н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шестьдес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я</a:t>
                      </a:r>
                      <a:r>
                        <a:rPr lang="ru-RU" sz="2800" dirty="0" smtClean="0"/>
                        <a:t>т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с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е</a:t>
                      </a:r>
                      <a:r>
                        <a:rPr lang="ru-RU" sz="2800" dirty="0" smtClean="0"/>
                        <a:t>мьдесят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в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о</a:t>
                      </a:r>
                      <a:r>
                        <a:rPr lang="ru-RU" sz="2800" dirty="0" smtClean="0"/>
                        <a:t>семьдесят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девян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о</a:t>
                      </a:r>
                      <a:r>
                        <a:rPr lang="ru-RU" sz="2800" dirty="0" smtClean="0"/>
                        <a:t>сто</a:t>
                      </a:r>
                      <a:endParaRPr lang="en-US" sz="2800" dirty="0" smtClean="0"/>
                    </a:p>
                    <a:p>
                      <a:r>
                        <a:rPr lang="ru-RU" sz="2800" dirty="0" smtClean="0"/>
                        <a:t>сто</a:t>
                      </a: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smtClean="0"/>
              <a:t>Essay	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dirty="0" smtClean="0">
              <a:solidFill>
                <a:schemeClr val="bg1"/>
              </a:solidFill>
            </a:endParaRPr>
          </a:p>
          <a:p>
            <a:r>
              <a:rPr lang="en-US" sz="5400" dirty="0" smtClean="0">
                <a:solidFill>
                  <a:schemeClr val="bg1"/>
                </a:solidFill>
              </a:rPr>
              <a:t>Q.1. </a:t>
            </a:r>
            <a:r>
              <a:rPr lang="ru-RU" sz="5400" dirty="0" smtClean="0">
                <a:solidFill>
                  <a:schemeClr val="bg1"/>
                </a:solidFill>
              </a:rPr>
              <a:t>Расскажите о себе.</a:t>
            </a:r>
          </a:p>
          <a:p>
            <a:r>
              <a:rPr lang="en-US" sz="5400" dirty="0" smtClean="0">
                <a:solidFill>
                  <a:schemeClr val="bg1"/>
                </a:solidFill>
              </a:rPr>
              <a:t>Q.2. </a:t>
            </a:r>
            <a:r>
              <a:rPr lang="ru-RU" sz="5400" dirty="0" smtClean="0">
                <a:solidFill>
                  <a:schemeClr val="bg1"/>
                </a:solidFill>
              </a:rPr>
              <a:t>Расскажите о семье.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1027" y="1714488"/>
            <a:ext cx="603710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Мой отец работает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_________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(завод)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1752889"/>
            <a:ext cx="1472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на заводе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405714"/>
            <a:ext cx="576132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 дядя гуляет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__________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(парк)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2357430"/>
            <a:ext cx="12381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в парке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0309" y="3143248"/>
            <a:ext cx="734643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Моя мама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______(жить)  ___________(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Агра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3214686"/>
            <a:ext cx="11160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живёт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214686"/>
            <a:ext cx="10983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в Агре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4772" y="4429132"/>
            <a:ext cx="724736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вчера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______(быть) ___________(вечер)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5918" y="4429132"/>
            <a:ext cx="10839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  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были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4500570"/>
            <a:ext cx="15058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на вечере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0938" y="5166666"/>
            <a:ext cx="78362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Летом мы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__________(отдыхать) _________(море).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80157" y="5143512"/>
            <a:ext cx="15345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отдыхали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5143512"/>
            <a:ext cx="126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на море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8600" y="3820180"/>
            <a:ext cx="75309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часто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________(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думать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__________(друг)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28794" y="3857628"/>
            <a:ext cx="10874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думаю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3857628"/>
            <a:ext cx="11640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о друге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8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9974" y="571480"/>
            <a:ext cx="2024026" cy="1685010"/>
          </a:xfrm>
          <a:prstGeom prst="rect">
            <a:avLst/>
          </a:prstGeom>
          <a:noFill/>
        </p:spPr>
      </p:pic>
      <p:pic>
        <p:nvPicPr>
          <p:cNvPr id="1027" name="Picture 3" descr="C:\Users\Сону Сайни\Pictures\Организатор клипов (Microsoft)\j043216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215338" y="4786322"/>
            <a:ext cx="817542" cy="184785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714348" y="0"/>
            <a:ext cx="703436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Fill in the blanks with nouns</a:t>
            </a:r>
            <a:r>
              <a:rPr lang="ru-RU" sz="3600" b="1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 </a:t>
            </a:r>
          </a:p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Prepositional case.</a:t>
            </a:r>
            <a:endParaRPr lang="ru-RU" sz="3600" b="1" cap="none" spc="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20" grpId="0" animBg="1"/>
      <p:bldP spid="21" grpId="0"/>
      <p:bldP spid="22" grpId="0"/>
      <p:bldP spid="23" grpId="0" animBg="1"/>
      <p:bldP spid="24" grpId="0"/>
      <p:bldP spid="25" grpId="0"/>
      <p:bldP spid="30" grpId="0" animBg="1"/>
      <p:bldP spid="31" grpId="0"/>
      <p:bldP spid="32" grpId="0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876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Цвета</a:t>
            </a:r>
            <a:br>
              <a:rPr lang="ru-RU" dirty="0" smtClean="0"/>
            </a:br>
            <a:r>
              <a:rPr lang="en-US" dirty="0" smtClean="0"/>
              <a:t>Name of </a:t>
            </a:r>
            <a:r>
              <a:rPr lang="en-US" dirty="0" err="1" smtClean="0"/>
              <a:t>Colours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214282" y="1285860"/>
            <a:ext cx="8715436" cy="5286412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39901" y="1857364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парк		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5362" y="1928802"/>
            <a:ext cx="212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рк</a:t>
            </a:r>
            <a:r>
              <a:rPr lang="ru-RU" sz="54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54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9901" y="2577108"/>
            <a:ext cx="2006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4244" y="2571744"/>
            <a:ext cx="2111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4032128"/>
            <a:ext cx="1648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48757" y="4032128"/>
            <a:ext cx="20681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14414" y="3317748"/>
            <a:ext cx="1974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8757" y="3317748"/>
            <a:ext cx="20628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чк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2583" y="4817946"/>
            <a:ext cx="3304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нтка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36926" y="4817946"/>
            <a:ext cx="3392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нтк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1220916"/>
            <a:ext cx="600132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After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-к,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г, ч,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ж = </a:t>
            </a:r>
            <a:r>
              <a:rPr lang="ru-RU" sz="4000" strike="sngStrik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ы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0"/>
            <a:ext cx="51776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Nouns: Singular plural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Nominative case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5" name="Picture 1" descr="C:\Users\Cohy\Desktop\matreoshka\perevod\funny-work-quote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86" y="0"/>
            <a:ext cx="2071670" cy="214003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20" grpId="0"/>
      <p:bldP spid="23" grpId="0"/>
      <p:bldP spid="24" grpId="0"/>
      <p:bldP spid="25" grpId="0"/>
      <p:bldP spid="26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214282" y="1142984"/>
            <a:ext cx="8715436" cy="5286412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39901" y="1857364"/>
            <a:ext cx="1634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дочь	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5362" y="1928802"/>
            <a:ext cx="2440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ери</a:t>
            </a:r>
            <a:endParaRPr lang="ru-RU" sz="54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9901" y="3362926"/>
            <a:ext cx="1636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0018" y="3434364"/>
            <a:ext cx="2435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ери</a:t>
            </a:r>
          </a:p>
        </p:txBody>
      </p:sp>
      <p:pic>
        <p:nvPicPr>
          <p:cNvPr id="3076" name="Picture 4" descr="C:\Users\Сону Сайни\Pictures\Организатор клипов (Microsoft)\j042447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500198" cy="158158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143240" y="5643578"/>
            <a:ext cx="407196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Exceptions</a:t>
            </a:r>
          </a:p>
        </p:txBody>
      </p:sp>
      <p:pic>
        <p:nvPicPr>
          <p:cNvPr id="3077" name="Picture 5" descr="C:\Users\Сону Сайни\Pictures\Организатор клипов (Microsoft)\j042448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86454"/>
            <a:ext cx="2098675" cy="107154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28662" y="0"/>
            <a:ext cx="51776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Nouns: Singular plural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Nominative case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214282" y="1142984"/>
            <a:ext cx="8715436" cy="5286412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39901" y="1857364"/>
            <a:ext cx="1581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	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5362" y="1928802"/>
            <a:ext cx="2376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зья</a:t>
            </a:r>
            <a:endParaRPr lang="ru-RU" sz="5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9901" y="2791422"/>
            <a:ext cx="1605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0018" y="2862860"/>
            <a:ext cx="2287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ья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39901" y="3674938"/>
            <a:ext cx="1516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4244" y="3674938"/>
            <a:ext cx="21986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ья</a:t>
            </a: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6" name="Picture 4" descr="C:\Users\Сону Сайни\Pictures\Организатор клипов (Microsoft)\j042447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500198" cy="158158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286116" y="5715016"/>
            <a:ext cx="407196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Exceptions</a:t>
            </a:r>
          </a:p>
        </p:txBody>
      </p:sp>
      <p:pic>
        <p:nvPicPr>
          <p:cNvPr id="3077" name="Picture 5" descr="C:\Users\Сону Сайни\Pictures\Организатор клипов (Microsoft)\j042448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86454"/>
            <a:ext cx="2098675" cy="107154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928662" y="0"/>
            <a:ext cx="51776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Nouns: Singular plural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Nominative case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20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214282" y="1142984"/>
            <a:ext cx="8715436" cy="5286412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39901" y="1857364"/>
            <a:ext cx="2688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	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5362" y="1928802"/>
            <a:ext cx="1882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</a:t>
            </a:r>
            <a:endParaRPr lang="ru-RU" sz="54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9901" y="2791422"/>
            <a:ext cx="277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ребёнок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0018" y="2862860"/>
            <a:ext cx="164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39901" y="3674938"/>
            <a:ext cx="1213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4244" y="3674938"/>
            <a:ext cx="14895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</a:t>
            </a: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6" name="Picture 4" descr="C:\Users\Сону Сайни\Pictures\Организатор клипов (Microsoft)\j042447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500198" cy="158158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714744" y="5572140"/>
            <a:ext cx="407196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Exceptions</a:t>
            </a:r>
          </a:p>
        </p:txBody>
      </p:sp>
      <p:pic>
        <p:nvPicPr>
          <p:cNvPr id="3077" name="Picture 5" descr="C:\Users\Сону Сайни\Pictures\Организатор клипов (Microsoft)\j042448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86454"/>
            <a:ext cx="2098675" cy="107154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928662" y="0"/>
            <a:ext cx="51776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Nouns: Singular plural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Nominative case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20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214282" y="1142984"/>
            <a:ext cx="8715436" cy="5286412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39901" y="1857364"/>
            <a:ext cx="2361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ньги	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5362" y="1928802"/>
            <a:ext cx="2361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ньги</a:t>
            </a:r>
            <a:endParaRPr lang="ru-RU" sz="5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9901" y="2791422"/>
            <a:ext cx="227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0018" y="2862860"/>
            <a:ext cx="227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39901" y="3674938"/>
            <a:ext cx="1713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4244" y="3674938"/>
            <a:ext cx="17139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ы</a:t>
            </a: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6" name="Picture 4" descr="C:\Users\Сону Сайни\Pictures\Организатор клипов (Microsoft)\j042447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500198" cy="158158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000496" y="5572140"/>
            <a:ext cx="407196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Exceptions</a:t>
            </a:r>
          </a:p>
        </p:txBody>
      </p:sp>
      <p:pic>
        <p:nvPicPr>
          <p:cNvPr id="3077" name="Picture 5" descr="C:\Users\Сону Сайни\Pictures\Организатор клипов (Microsoft)\j042448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86454"/>
            <a:ext cx="2098675" cy="107154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928662" y="0"/>
            <a:ext cx="51776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Nouns: Singular plural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Nominative case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  <p:bldP spid="20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214282" y="1142984"/>
            <a:ext cx="8715436" cy="5286412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1928802"/>
            <a:ext cx="248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молок</a:t>
            </a:r>
            <a:r>
              <a:rPr lang="ru-RU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0018" y="2862860"/>
            <a:ext cx="2407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бель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4244" y="3674938"/>
            <a:ext cx="16923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6" name="Picture 4" descr="C:\Users\Сону Сайни\Pictures\Организатор клипов (Microsoft)\j042447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0"/>
            <a:ext cx="1500198" cy="158158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286116" y="5643578"/>
            <a:ext cx="407196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Exceptions</a:t>
            </a:r>
          </a:p>
        </p:txBody>
      </p:sp>
      <p:pic>
        <p:nvPicPr>
          <p:cNvPr id="3077" name="Picture 5" descr="C:\Users\Сону Сайни\Pictures\Организатор клипов (Microsoft)\j042448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86454"/>
            <a:ext cx="2098675" cy="107154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282" y="4643446"/>
            <a:ext cx="8715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No plurals of above nouns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02148" y="1928802"/>
            <a:ext cx="248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молок</a:t>
            </a:r>
            <a:r>
              <a:rPr lang="ru-RU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2862860"/>
            <a:ext cx="2407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бель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75830" y="3674938"/>
            <a:ext cx="16923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0"/>
            <a:ext cx="51776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Nouns: Singular plural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Nominative case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0731" y="6596390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©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Sonu</a:t>
            </a:r>
            <a:r>
              <a:rPr lang="en-US" sz="11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</a:schemeClr>
                </a:solidFill>
              </a:rPr>
              <a:t>Saini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3" grpId="0" animBg="1"/>
      <p:bldP spid="14" grpId="0" animBg="1"/>
      <p:bldP spid="18" grpId="0"/>
      <p:bldP spid="19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958</Words>
  <Application>Microsoft Office PowerPoint</Application>
  <PresentationFormat>On-screen Show (4:3)</PresentationFormat>
  <Paragraphs>419</Paragraphs>
  <Slides>37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Апекс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один</vt:lpstr>
      <vt:lpstr>два</vt:lpstr>
      <vt:lpstr>три</vt:lpstr>
      <vt:lpstr>Четыре</vt:lpstr>
      <vt:lpstr>пять</vt:lpstr>
      <vt:lpstr>шесть</vt:lpstr>
      <vt:lpstr>семь</vt:lpstr>
      <vt:lpstr>восемь</vt:lpstr>
      <vt:lpstr>девять</vt:lpstr>
      <vt:lpstr>десять</vt:lpstr>
      <vt:lpstr>Cardinals Numbers (Количественные числительные)</vt:lpstr>
      <vt:lpstr>Essay </vt:lpstr>
      <vt:lpstr>Slide 36</vt:lpstr>
      <vt:lpstr>Цвета Name of Colours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Cohy</dc:creator>
  <cp:lastModifiedBy>Ssaini</cp:lastModifiedBy>
  <cp:revision>21</cp:revision>
  <dcterms:created xsi:type="dcterms:W3CDTF">2012-08-27T12:29:23Z</dcterms:created>
  <dcterms:modified xsi:type="dcterms:W3CDTF">2013-10-15T06:02:19Z</dcterms:modified>
</cp:coreProperties>
</file>